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848" r:id="rId2"/>
    <p:sldId id="751" r:id="rId3"/>
    <p:sldId id="762" r:id="rId4"/>
    <p:sldId id="767" r:id="rId5"/>
    <p:sldId id="768" r:id="rId6"/>
    <p:sldId id="849" r:id="rId7"/>
    <p:sldId id="864" r:id="rId8"/>
    <p:sldId id="865" r:id="rId9"/>
    <p:sldId id="866" r:id="rId10"/>
    <p:sldId id="867" r:id="rId11"/>
    <p:sldId id="868" r:id="rId12"/>
    <p:sldId id="869" r:id="rId13"/>
    <p:sldId id="870" r:id="rId14"/>
    <p:sldId id="871" r:id="rId15"/>
    <p:sldId id="872" r:id="rId16"/>
    <p:sldId id="874" r:id="rId17"/>
    <p:sldId id="875" r:id="rId18"/>
    <p:sldId id="843" r:id="rId19"/>
    <p:sldId id="795" r:id="rId20"/>
  </p:sldIdLst>
  <p:sldSz cx="12192000" cy="6858000"/>
  <p:notesSz cx="7011988" cy="9297988"/>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3C643C"/>
    <a:srgbClr val="F2F2F2"/>
    <a:srgbClr val="1F4E79"/>
    <a:srgbClr val="806000"/>
    <a:srgbClr val="808080"/>
    <a:srgbClr val="002748"/>
    <a:srgbClr val="002364"/>
    <a:srgbClr val="326782"/>
    <a:srgbClr val="FD2C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1127" autoAdjust="0"/>
  </p:normalViewPr>
  <p:slideViewPr>
    <p:cSldViewPr snapToGrid="0">
      <p:cViewPr varScale="1">
        <p:scale>
          <a:sx n="75" d="100"/>
          <a:sy n="75" d="100"/>
        </p:scale>
        <p:origin x="878" y="53"/>
      </p:cViewPr>
      <p:guideLst>
        <p:guide orient="horz" pos="2160"/>
        <p:guide pos="3840"/>
      </p:guideLst>
    </p:cSldViewPr>
  </p:slideViewPr>
  <p:outlineViewPr>
    <p:cViewPr>
      <p:scale>
        <a:sx n="33" d="100"/>
        <a:sy n="33" d="100"/>
      </p:scale>
      <p:origin x="0" y="-50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2B611-DA77-416B-AD98-29F1A265776F}" type="doc">
      <dgm:prSet loTypeId="urn:microsoft.com/office/officeart/2005/8/layout/orgChart1" loCatId="hierarchy" qsTypeId="urn:microsoft.com/office/officeart/2005/8/quickstyle/simple5" qsCatId="simple" csTypeId="urn:microsoft.com/office/officeart/2005/8/colors/accent3_2" csCatId="accent3" phldr="1"/>
      <dgm:spPr/>
      <dgm:t>
        <a:bodyPr/>
        <a:lstStyle/>
        <a:p>
          <a:endParaRPr lang="en-GB"/>
        </a:p>
      </dgm:t>
    </dgm:pt>
    <dgm:pt modelId="{177F1B7F-E178-4646-A685-100F66C1708B}">
      <dgm:prSet phldrT="[Text]" custT="1"/>
      <dgm:spPr>
        <a:xfrm>
          <a:off x="891118" y="0"/>
          <a:ext cx="4122030" cy="815324"/>
        </a:xfrm>
        <a:prstGeom prst="rect">
          <a:avLst/>
        </a:prstGeom>
        <a:solidFill>
          <a:srgbClr val="005A9E"/>
        </a:solidFill>
        <a:ln>
          <a:noFill/>
        </a:ln>
        <a:effectLst>
          <a:outerShdw blurRad="57150" dist="19050" dir="5400000" algn="ctr" rotWithShape="0">
            <a:srgbClr val="000000">
              <a:alpha val="63000"/>
            </a:srgbClr>
          </a:outerShdw>
        </a:effectLst>
      </dgm:spPr>
      <dgm:t>
        <a:bodyPr/>
        <a:lstStyle/>
        <a:p>
          <a:pPr algn="ctr">
            <a:buNone/>
          </a:pPr>
          <a:r>
            <a:rPr lang="en-US" sz="1600" dirty="0">
              <a:solidFill>
                <a:sysClr val="window" lastClr="FFFFFF"/>
              </a:solidFill>
              <a:latin typeface="Calibri" panose="020F0502020204030204"/>
              <a:ea typeface="Calibri" panose="020F0502020204030204" pitchFamily="34" charset="0"/>
              <a:cs typeface="Calibri" panose="020F0502020204030204" pitchFamily="34" charset="0"/>
            </a:rPr>
            <a:t>49,511 adult patients were identified with an ICD 10 code* for </a:t>
          </a:r>
          <a:r>
            <a:rPr lang="en-US" sz="1600" dirty="0" err="1">
              <a:solidFill>
                <a:sysClr val="window" lastClr="FFFFFF"/>
              </a:solidFill>
              <a:latin typeface="Calibri" panose="020F0502020204030204"/>
              <a:ea typeface="Calibri" panose="020F0502020204030204" pitchFamily="34" charset="0"/>
              <a:cs typeface="Calibri" panose="020F0502020204030204" pitchFamily="34" charset="0"/>
            </a:rPr>
            <a:t>hyponatraemia</a:t>
          </a:r>
          <a:r>
            <a:rPr lang="en-US" sz="1600" dirty="0">
              <a:solidFill>
                <a:sysClr val="window" lastClr="FFFFFF"/>
              </a:solidFill>
              <a:latin typeface="Calibri" panose="020F0502020204030204"/>
              <a:ea typeface="Calibri" panose="020F0502020204030204" pitchFamily="34" charset="0"/>
              <a:cs typeface="Calibri" panose="020F0502020204030204" pitchFamily="34" charset="0"/>
            </a:rPr>
            <a:t> </a:t>
          </a:r>
          <a:r>
            <a:rPr lang="en-GB" sz="1600" dirty="0">
              <a:solidFill>
                <a:sysClr val="window" lastClr="FFFFFF"/>
              </a:solidFill>
              <a:latin typeface="Calibri" panose="020F0502020204030204"/>
              <a:ea typeface="+mn-ea"/>
              <a:cs typeface="+mn-cs"/>
            </a:rPr>
            <a:t>(42,410 patients)</a:t>
          </a:r>
          <a:r>
            <a:rPr lang="en-US" sz="1600" dirty="0">
              <a:solidFill>
                <a:sysClr val="window" lastClr="FFFFFF"/>
              </a:solidFill>
              <a:latin typeface="Calibri" panose="020F0502020204030204"/>
              <a:ea typeface="Calibri" panose="020F0502020204030204" pitchFamily="34" charset="0"/>
              <a:cs typeface="Calibri" panose="020F0502020204030204" pitchFamily="34" charset="0"/>
            </a:rPr>
            <a:t> or </a:t>
          </a:r>
          <a:r>
            <a:rPr lang="en-US" sz="1600" dirty="0" err="1">
              <a:solidFill>
                <a:sysClr val="window" lastClr="FFFFFF"/>
              </a:solidFill>
              <a:latin typeface="Calibri" panose="020F0502020204030204"/>
              <a:ea typeface="Calibri" panose="020F0502020204030204" pitchFamily="34" charset="0"/>
              <a:cs typeface="Calibri" panose="020F0502020204030204" pitchFamily="34" charset="0"/>
            </a:rPr>
            <a:t>hypernatraemia</a:t>
          </a:r>
          <a:r>
            <a:rPr lang="en-US" sz="1600" dirty="0">
              <a:solidFill>
                <a:sysClr val="window" lastClr="FFFFFF"/>
              </a:solidFill>
              <a:latin typeface="Calibri" panose="020F0502020204030204"/>
              <a:ea typeface="Calibri" panose="020F0502020204030204" pitchFamily="34" charset="0"/>
              <a:cs typeface="Calibri" panose="020F0502020204030204" pitchFamily="34" charset="0"/>
            </a:rPr>
            <a:t> </a:t>
          </a:r>
          <a:r>
            <a:rPr lang="en-GB" sz="1600" dirty="0">
              <a:solidFill>
                <a:sysClr val="window" lastClr="FFFFFF"/>
              </a:solidFill>
              <a:latin typeface="Calibri" panose="020F0502020204030204"/>
              <a:ea typeface="+mn-ea"/>
              <a:cs typeface="+mn-cs"/>
            </a:rPr>
            <a:t>(7,101 patients) during </a:t>
          </a:r>
          <a:r>
            <a:rPr lang="en-GB" sz="1600" b="0" dirty="0">
              <a:solidFill>
                <a:sysClr val="window" lastClr="FFFFFF"/>
              </a:solidFill>
              <a:latin typeface="Calibri" panose="020F0502020204030204"/>
              <a:ea typeface="Calibri" panose="020F0502020204030204" pitchFamily="34" charset="0"/>
              <a:cs typeface="Calibri" panose="020F0502020204030204" pitchFamily="34" charset="0"/>
            </a:rPr>
            <a:t>the three-month study period </a:t>
          </a:r>
        </a:p>
      </dgm:t>
    </dgm:pt>
    <dgm:pt modelId="{80FB1FE3-B30F-4EAE-B8EC-CA3F473A7573}" type="parTrans" cxnId="{9F91FC47-7710-4015-858E-D11760A4308B}">
      <dgm:prSet/>
      <dgm:spPr/>
      <dgm:t>
        <a:bodyPr/>
        <a:lstStyle/>
        <a:p>
          <a:pPr algn="ctr"/>
          <a:endParaRPr lang="en-GB" sz="1600" b="0">
            <a:solidFill>
              <a:sysClr val="windowText" lastClr="000000"/>
            </a:solidFill>
            <a:latin typeface="+mn-lt"/>
            <a:ea typeface="Calibri" panose="020F0502020204030204" pitchFamily="34" charset="0"/>
            <a:cs typeface="Calibri" panose="020F0502020204030204" pitchFamily="34" charset="0"/>
          </a:endParaRPr>
        </a:p>
      </dgm:t>
    </dgm:pt>
    <dgm:pt modelId="{B666C0F9-5323-4E23-B795-CA2B3CBADEC8}" type="sibTrans" cxnId="{9F91FC47-7710-4015-858E-D11760A4308B}">
      <dgm:prSet/>
      <dgm:spPr/>
      <dgm:t>
        <a:bodyPr/>
        <a:lstStyle/>
        <a:p>
          <a:pPr algn="ctr"/>
          <a:endParaRPr lang="en-GB" sz="1600" b="0">
            <a:solidFill>
              <a:sysClr val="windowText" lastClr="000000"/>
            </a:solidFill>
            <a:latin typeface="+mn-lt"/>
            <a:ea typeface="Calibri" panose="020F0502020204030204" pitchFamily="34" charset="0"/>
            <a:cs typeface="Calibri" panose="020F0502020204030204" pitchFamily="34" charset="0"/>
          </a:endParaRPr>
        </a:p>
      </dgm:t>
    </dgm:pt>
    <dgm:pt modelId="{66D38CE4-3584-4B88-BF41-3E6B80EB5FBE}">
      <dgm:prSet custT="1"/>
      <dgm:spPr>
        <a:xfrm>
          <a:off x="1963540" y="895717"/>
          <a:ext cx="1979291" cy="365633"/>
        </a:xfrm>
        <a:prstGeom prst="rect">
          <a:avLst/>
        </a:prstGeom>
        <a:solidFill>
          <a:srgbClr val="005A9E"/>
        </a:solidFill>
        <a:ln>
          <a:noFill/>
        </a:ln>
        <a:effectLst>
          <a:outerShdw blurRad="57150" dist="19050" dir="5400000" algn="ctr" rotWithShape="0">
            <a:srgbClr val="000000">
              <a:alpha val="63000"/>
            </a:srgbClr>
          </a:outerShdw>
        </a:effectLst>
      </dgm:spPr>
      <dgm:t>
        <a:bodyPr/>
        <a:lstStyle/>
        <a:p>
          <a:pPr algn="ctr">
            <a:buNone/>
          </a:pPr>
          <a:r>
            <a:rPr lang="en-GB" sz="1600" b="0">
              <a:solidFill>
                <a:sysClr val="window" lastClr="FFFFFF"/>
              </a:solidFill>
              <a:latin typeface="Calibri" panose="020F0502020204030204"/>
              <a:ea typeface="Calibri" panose="020F0502020204030204" pitchFamily="34" charset="0"/>
              <a:cs typeface="Calibri" panose="020F0502020204030204" pitchFamily="34" charset="0"/>
            </a:rPr>
            <a:t>1,022 patients included</a:t>
          </a:r>
        </a:p>
      </dgm:t>
    </dgm:pt>
    <dgm:pt modelId="{C947CAA9-75E1-467D-B5F2-C0C895571DCB}" type="parTrans" cxnId="{798120FB-9083-4E35-AC0F-828C88F3FD68}">
      <dgm:prSet/>
      <dgm:spPr>
        <a:xfrm>
          <a:off x="2906413" y="769604"/>
          <a:ext cx="91440" cy="91440"/>
        </a:xfrm>
        <a:custGeom>
          <a:avLst/>
          <a:gdLst/>
          <a:ahLst/>
          <a:cxnLst/>
          <a:rect l="0" t="0" r="0" b="0"/>
          <a:pathLst>
            <a:path>
              <a:moveTo>
                <a:pt x="45720" y="45720"/>
              </a:moveTo>
              <a:lnTo>
                <a:pt x="45720" y="104472"/>
              </a:lnTo>
              <a:lnTo>
                <a:pt x="46773" y="104472"/>
              </a:lnTo>
              <a:lnTo>
                <a:pt x="46773" y="126112"/>
              </a:lnTo>
            </a:path>
          </a:pathLst>
        </a:custGeom>
        <a:noFill/>
        <a:ln w="12700" cap="flat" cmpd="sng" algn="ctr">
          <a:solidFill>
            <a:srgbClr val="A5A5A5">
              <a:shade val="60000"/>
              <a:hueOff val="0"/>
              <a:satOff val="0"/>
              <a:lumOff val="0"/>
              <a:alphaOff val="0"/>
            </a:srgbClr>
          </a:solidFill>
          <a:prstDash val="solid"/>
          <a:miter lim="800000"/>
        </a:ln>
        <a:effectLst/>
      </dgm:spPr>
      <dgm:t>
        <a:bodyPr/>
        <a:lstStyle/>
        <a:p>
          <a:pPr algn="ctr"/>
          <a:endParaRPr lang="en-GB" sz="1600" b="0">
            <a:solidFill>
              <a:sysClr val="windowText" lastClr="000000"/>
            </a:solidFill>
            <a:latin typeface="+mn-lt"/>
            <a:ea typeface="Calibri" panose="020F0502020204030204" pitchFamily="34" charset="0"/>
            <a:cs typeface="Calibri" panose="020F0502020204030204" pitchFamily="34" charset="0"/>
          </a:endParaRPr>
        </a:p>
      </dgm:t>
    </dgm:pt>
    <dgm:pt modelId="{B67CCF76-E4B7-4896-95D9-91B7FC793EC9}" type="sibTrans" cxnId="{798120FB-9083-4E35-AC0F-828C88F3FD68}">
      <dgm:prSet/>
      <dgm:spPr/>
      <dgm:t>
        <a:bodyPr/>
        <a:lstStyle/>
        <a:p>
          <a:pPr algn="ctr"/>
          <a:endParaRPr lang="en-GB" sz="1600" b="0">
            <a:solidFill>
              <a:sysClr val="windowText" lastClr="000000"/>
            </a:solidFill>
            <a:latin typeface="+mn-lt"/>
            <a:ea typeface="Calibri" panose="020F0502020204030204" pitchFamily="34" charset="0"/>
            <a:cs typeface="Calibri" panose="020F0502020204030204" pitchFamily="34" charset="0"/>
          </a:endParaRPr>
        </a:p>
      </dgm:t>
    </dgm:pt>
    <dgm:pt modelId="{3EFC881B-65BA-46B1-A4B7-1DC96BB9B335}" type="asst">
      <dgm:prSet custT="1"/>
      <dgm:spPr>
        <a:xfrm>
          <a:off x="3184166" y="1303832"/>
          <a:ext cx="2401632" cy="365633"/>
        </a:xfrm>
        <a:prstGeom prst="rect">
          <a:avLst/>
        </a:prstGeom>
        <a:solidFill>
          <a:srgbClr val="005A9E"/>
        </a:solidFill>
        <a:ln>
          <a:noFill/>
        </a:ln>
        <a:effectLst>
          <a:outerShdw blurRad="57150" dist="19050" dir="5400000" algn="ctr" rotWithShape="0">
            <a:srgbClr val="000000">
              <a:alpha val="63000"/>
            </a:srgbClr>
          </a:outerShdw>
        </a:effectLst>
      </dgm:spPr>
      <dgm:t>
        <a:bodyPr/>
        <a:lstStyle/>
        <a:p>
          <a:pPr algn="ctr">
            <a:buNone/>
          </a:pPr>
          <a:r>
            <a:rPr lang="en-GB" sz="1600" b="0">
              <a:solidFill>
                <a:sysClr val="window" lastClr="FFFFFF"/>
              </a:solidFill>
              <a:latin typeface="Calibri" panose="020F0502020204030204"/>
              <a:ea typeface="Calibri" panose="020F0502020204030204" pitchFamily="34" charset="0"/>
              <a:cs typeface="Calibri" panose="020F0502020204030204" pitchFamily="34" charset="0"/>
            </a:rPr>
            <a:t>640 clinician questionnaires</a:t>
          </a:r>
        </a:p>
      </dgm:t>
    </dgm:pt>
    <dgm:pt modelId="{40B37C43-D880-4F5E-950E-F4AB3BCD888A}" type="parTrans" cxnId="{50220ABC-1D53-45ED-97BA-E79A9A8CDE23}">
      <dgm:prSet/>
      <dgm:spPr>
        <a:xfrm>
          <a:off x="2953186" y="1261350"/>
          <a:ext cx="230980" cy="225298"/>
        </a:xfrm>
        <a:custGeom>
          <a:avLst/>
          <a:gdLst/>
          <a:ahLst/>
          <a:cxnLst/>
          <a:rect l="0" t="0" r="0" b="0"/>
          <a:pathLst>
            <a:path>
              <a:moveTo>
                <a:pt x="0" y="0"/>
              </a:moveTo>
              <a:lnTo>
                <a:pt x="0" y="225298"/>
              </a:lnTo>
              <a:lnTo>
                <a:pt x="230980" y="225298"/>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pPr algn="ctr"/>
          <a:endParaRPr lang="en-GB" sz="1600" b="0">
            <a:solidFill>
              <a:sysClr val="windowText" lastClr="000000"/>
            </a:solidFill>
            <a:latin typeface="+mn-lt"/>
            <a:ea typeface="Calibri" panose="020F0502020204030204" pitchFamily="34" charset="0"/>
            <a:cs typeface="Calibri" panose="020F0502020204030204" pitchFamily="34" charset="0"/>
          </a:endParaRPr>
        </a:p>
      </dgm:t>
    </dgm:pt>
    <dgm:pt modelId="{66F7421D-4885-4BCE-8B98-7C16681B6A37}" type="sibTrans" cxnId="{50220ABC-1D53-45ED-97BA-E79A9A8CDE23}">
      <dgm:prSet/>
      <dgm:spPr/>
      <dgm:t>
        <a:bodyPr/>
        <a:lstStyle/>
        <a:p>
          <a:pPr algn="ctr"/>
          <a:endParaRPr lang="en-GB" sz="1600" b="0">
            <a:solidFill>
              <a:sysClr val="windowText" lastClr="000000"/>
            </a:solidFill>
            <a:latin typeface="+mn-lt"/>
            <a:ea typeface="Calibri" panose="020F0502020204030204" pitchFamily="34" charset="0"/>
            <a:cs typeface="Calibri" panose="020F0502020204030204" pitchFamily="34" charset="0"/>
          </a:endParaRPr>
        </a:p>
      </dgm:t>
    </dgm:pt>
    <dgm:pt modelId="{7E1A3CD6-31A5-43CD-A9AC-246D07A5F638}" type="asst">
      <dgm:prSet custT="1"/>
      <dgm:spPr>
        <a:xfrm>
          <a:off x="23" y="1309141"/>
          <a:ext cx="1995272" cy="365633"/>
        </a:xfrm>
        <a:prstGeom prst="rect">
          <a:avLst/>
        </a:prstGeom>
        <a:solidFill>
          <a:srgbClr val="005A9E"/>
        </a:solidFill>
        <a:ln>
          <a:solidFill>
            <a:srgbClr val="4472C4"/>
          </a:solidFill>
        </a:ln>
        <a:effectLst>
          <a:outerShdw blurRad="57150" dist="19050" dir="5400000" algn="ctr" rotWithShape="0">
            <a:srgbClr val="000000">
              <a:alpha val="63000"/>
            </a:srgbClr>
          </a:outerShdw>
        </a:effectLst>
      </dgm:spPr>
      <dgm:t>
        <a:bodyPr/>
        <a:lstStyle/>
        <a:p>
          <a:pPr algn="ctr">
            <a:buNone/>
          </a:pPr>
          <a:r>
            <a:rPr lang="en-GB" sz="1600" b="0">
              <a:solidFill>
                <a:sysClr val="window" lastClr="FFFFFF"/>
              </a:solidFill>
              <a:latin typeface="Calibri" panose="020F0502020204030204"/>
              <a:ea typeface="Calibri" panose="020F0502020204030204" pitchFamily="34" charset="0"/>
              <a:cs typeface="Calibri" panose="020F0502020204030204" pitchFamily="34" charset="0"/>
            </a:rPr>
            <a:t>419 sets of case notes</a:t>
          </a:r>
        </a:p>
      </dgm:t>
    </dgm:pt>
    <dgm:pt modelId="{D9C35DC4-EC2C-433A-8BAE-9C014E3B1D17}" type="parTrans" cxnId="{6B245836-3BE6-4CE2-A544-79D5B46C5518}">
      <dgm:prSet/>
      <dgm:spPr>
        <a:xfrm>
          <a:off x="1995296" y="1261350"/>
          <a:ext cx="957890" cy="230607"/>
        </a:xfrm>
        <a:custGeom>
          <a:avLst/>
          <a:gdLst/>
          <a:ahLst/>
          <a:cxnLst/>
          <a:rect l="0" t="0" r="0" b="0"/>
          <a:pathLst>
            <a:path>
              <a:moveTo>
                <a:pt x="957890" y="0"/>
              </a:moveTo>
              <a:lnTo>
                <a:pt x="957890" y="230607"/>
              </a:lnTo>
              <a:lnTo>
                <a:pt x="0" y="23060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pPr algn="ctr"/>
          <a:endParaRPr lang="en-GB" sz="1600" b="0">
            <a:solidFill>
              <a:sysClr val="windowText" lastClr="000000"/>
            </a:solidFill>
            <a:latin typeface="+mn-lt"/>
            <a:ea typeface="Calibri" panose="020F0502020204030204" pitchFamily="34" charset="0"/>
            <a:cs typeface="Calibri" panose="020F0502020204030204" pitchFamily="34" charset="0"/>
          </a:endParaRPr>
        </a:p>
      </dgm:t>
    </dgm:pt>
    <dgm:pt modelId="{B089BDBA-8F27-4092-A768-A2F4C48B47CD}" type="sibTrans" cxnId="{6B245836-3BE6-4CE2-A544-79D5B46C5518}">
      <dgm:prSet/>
      <dgm:spPr/>
      <dgm:t>
        <a:bodyPr/>
        <a:lstStyle/>
        <a:p>
          <a:pPr algn="ctr"/>
          <a:endParaRPr lang="en-GB" sz="1600" b="0">
            <a:solidFill>
              <a:sysClr val="windowText" lastClr="000000"/>
            </a:solidFill>
            <a:latin typeface="+mn-lt"/>
            <a:ea typeface="Calibri" panose="020F0502020204030204" pitchFamily="34" charset="0"/>
            <a:cs typeface="Calibri" panose="020F0502020204030204" pitchFamily="34" charset="0"/>
          </a:endParaRPr>
        </a:p>
      </dgm:t>
    </dgm:pt>
    <dgm:pt modelId="{FFA39124-8B58-48CB-8F17-F60D7624D88F}">
      <dgm:prSet custT="1"/>
      <dgm:spPr>
        <a:xfrm>
          <a:off x="2901618" y="2987341"/>
          <a:ext cx="1465437" cy="511201"/>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GB" sz="1600">
              <a:solidFill>
                <a:sysClr val="window" lastClr="FFFFFF"/>
              </a:solidFill>
              <a:latin typeface="Calibri" panose="020F0502020204030204"/>
              <a:ea typeface="+mn-ea"/>
              <a:cs typeface="+mn-cs"/>
            </a:rPr>
            <a:t>156 organisational</a:t>
          </a:r>
        </a:p>
        <a:p>
          <a:pPr>
            <a:buNone/>
          </a:pPr>
          <a:r>
            <a:rPr lang="en-GB" sz="1600">
              <a:solidFill>
                <a:sysClr val="window" lastClr="FFFFFF"/>
              </a:solidFill>
              <a:latin typeface="Calibri" panose="020F0502020204030204"/>
              <a:ea typeface="+mn-ea"/>
              <a:cs typeface="+mn-cs"/>
            </a:rPr>
            <a:t>questionnaires</a:t>
          </a:r>
        </a:p>
      </dgm:t>
    </dgm:pt>
    <dgm:pt modelId="{5179BF49-5E7D-43CC-B1CF-C0BD40C6C91A}" type="parTrans" cxnId="{994454E8-55F8-4965-8E56-820EF7B62632}">
      <dgm:prSet/>
      <dgm:spPr>
        <a:xfrm>
          <a:off x="2953186" y="1261350"/>
          <a:ext cx="681151" cy="1725990"/>
        </a:xfrm>
        <a:custGeom>
          <a:avLst/>
          <a:gdLst/>
          <a:ahLst/>
          <a:cxnLst/>
          <a:rect l="0" t="0" r="0" b="0"/>
          <a:pathLst>
            <a:path>
              <a:moveTo>
                <a:pt x="0" y="0"/>
              </a:moveTo>
              <a:lnTo>
                <a:pt x="0" y="1704350"/>
              </a:lnTo>
              <a:lnTo>
                <a:pt x="681151" y="1704350"/>
              </a:lnTo>
              <a:lnTo>
                <a:pt x="681151" y="1725990"/>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GB" sz="1600"/>
        </a:p>
      </dgm:t>
    </dgm:pt>
    <dgm:pt modelId="{EDCFCACB-4D51-4916-ACD0-8A2C3758F22F}" type="sibTrans" cxnId="{994454E8-55F8-4965-8E56-820EF7B62632}">
      <dgm:prSet/>
      <dgm:spPr/>
      <dgm:t>
        <a:bodyPr/>
        <a:lstStyle/>
        <a:p>
          <a:endParaRPr lang="en-GB" sz="1600"/>
        </a:p>
      </dgm:t>
    </dgm:pt>
    <dgm:pt modelId="{DC4A918F-19DF-4C96-B327-73AF7C780AB1}">
      <dgm:prSet custT="1"/>
      <dgm:spPr>
        <a:xfrm>
          <a:off x="1131069" y="1799223"/>
          <a:ext cx="1634133" cy="363140"/>
        </a:xfrm>
        <a:prstGeom prst="rect">
          <a:avLst/>
        </a:prstGeom>
        <a:solidFill>
          <a:srgbClr val="005A9E"/>
        </a:solidFill>
        <a:ln>
          <a:solidFill>
            <a:srgbClr val="4472C4"/>
          </a:solidFill>
        </a:ln>
        <a:effectLst>
          <a:outerShdw blurRad="57150" dist="19050" dir="5400000" algn="ctr" rotWithShape="0">
            <a:srgbClr val="000000">
              <a:alpha val="63000"/>
            </a:srgbClr>
          </a:outerShdw>
        </a:effectLst>
      </dgm:spPr>
      <dgm:t>
        <a:bodyPr/>
        <a:lstStyle/>
        <a:p>
          <a:pPr>
            <a:buNone/>
          </a:pPr>
          <a:r>
            <a:rPr lang="en-GB" sz="1600">
              <a:solidFill>
                <a:sysClr val="window" lastClr="FFFFFF"/>
              </a:solidFill>
              <a:latin typeface="Calibri" panose="020F0502020204030204"/>
              <a:ea typeface="+mn-ea"/>
              <a:cs typeface="+mn-cs"/>
            </a:rPr>
            <a:t>270 hyponatraemia - emergency admission</a:t>
          </a:r>
        </a:p>
      </dgm:t>
    </dgm:pt>
    <dgm:pt modelId="{FA6F8B8B-7D6E-4233-852E-3F69D436033F}" type="parTrans" cxnId="{12F29FC5-55DA-47E2-999F-9FB804829A8A}">
      <dgm:prSet/>
      <dgm:spPr>
        <a:xfrm>
          <a:off x="997659" y="1674775"/>
          <a:ext cx="133410" cy="306018"/>
        </a:xfrm>
        <a:custGeom>
          <a:avLst/>
          <a:gdLst/>
          <a:ahLst/>
          <a:cxnLst/>
          <a:rect l="0" t="0" r="0" b="0"/>
          <a:pathLst>
            <a:path>
              <a:moveTo>
                <a:pt x="0" y="0"/>
              </a:moveTo>
              <a:lnTo>
                <a:pt x="0" y="306018"/>
              </a:lnTo>
              <a:lnTo>
                <a:pt x="133410" y="306018"/>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GB" sz="1600"/>
        </a:p>
      </dgm:t>
    </dgm:pt>
    <dgm:pt modelId="{90D2CBD0-FA82-4760-B5DA-BB07A418992D}" type="sibTrans" cxnId="{12F29FC5-55DA-47E2-999F-9FB804829A8A}">
      <dgm:prSet/>
      <dgm:spPr/>
      <dgm:t>
        <a:bodyPr/>
        <a:lstStyle/>
        <a:p>
          <a:endParaRPr lang="en-GB" sz="1600"/>
        </a:p>
      </dgm:t>
    </dgm:pt>
    <dgm:pt modelId="{634AE3D2-5CF3-421C-AA6A-3FE9C0132399}">
      <dgm:prSet custT="1"/>
      <dgm:spPr>
        <a:xfrm>
          <a:off x="1148400" y="2292303"/>
          <a:ext cx="1634133" cy="363140"/>
        </a:xfrm>
        <a:prstGeom prst="rect">
          <a:avLst/>
        </a:prstGeom>
        <a:solidFill>
          <a:srgbClr val="005A9E"/>
        </a:solidFill>
        <a:ln>
          <a:noFill/>
        </a:ln>
        <a:effectLst>
          <a:outerShdw blurRad="57150" dist="19050" dir="5400000" algn="ctr" rotWithShape="0">
            <a:srgbClr val="000000">
              <a:alpha val="63000"/>
            </a:srgbClr>
          </a:outerShdw>
        </a:effectLst>
      </dgm:spPr>
      <dgm:t>
        <a:bodyPr/>
        <a:lstStyle/>
        <a:p>
          <a:pPr>
            <a:buNone/>
          </a:pPr>
          <a:r>
            <a:rPr lang="en-GB" sz="1600">
              <a:solidFill>
                <a:sysClr val="window" lastClr="FFFFFF"/>
              </a:solidFill>
              <a:latin typeface="Calibri" panose="020F0502020204030204"/>
              <a:ea typeface="+mn-ea"/>
              <a:cs typeface="+mn-cs"/>
            </a:rPr>
            <a:t>84 hyponatraemia -postoperative</a:t>
          </a:r>
        </a:p>
      </dgm:t>
    </dgm:pt>
    <dgm:pt modelId="{54205E7C-12F8-49A1-827B-04BD8F059202}" type="parTrans" cxnId="{777ED253-FD1D-4500-A920-1497CCC50798}">
      <dgm:prSet/>
      <dgm:spPr>
        <a:xfrm>
          <a:off x="997659" y="1674775"/>
          <a:ext cx="150741" cy="799098"/>
        </a:xfrm>
        <a:custGeom>
          <a:avLst/>
          <a:gdLst/>
          <a:ahLst/>
          <a:cxnLst/>
          <a:rect l="0" t="0" r="0" b="0"/>
          <a:pathLst>
            <a:path>
              <a:moveTo>
                <a:pt x="0" y="0"/>
              </a:moveTo>
              <a:lnTo>
                <a:pt x="0" y="799098"/>
              </a:lnTo>
              <a:lnTo>
                <a:pt x="150741" y="799098"/>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GB" sz="1600"/>
        </a:p>
      </dgm:t>
    </dgm:pt>
    <dgm:pt modelId="{FF798E5D-EC1E-417E-BCA9-B072F1CDC5DE}" type="sibTrans" cxnId="{777ED253-FD1D-4500-A920-1497CCC50798}">
      <dgm:prSet/>
      <dgm:spPr/>
      <dgm:t>
        <a:bodyPr/>
        <a:lstStyle/>
        <a:p>
          <a:endParaRPr lang="en-GB" sz="1600"/>
        </a:p>
      </dgm:t>
    </dgm:pt>
    <dgm:pt modelId="{1D86DA42-F85A-4876-9DAD-DC8AD51329D3}">
      <dgm:prSet custT="1"/>
      <dgm:spPr>
        <a:xfrm>
          <a:off x="1156968" y="2820830"/>
          <a:ext cx="1634133" cy="363140"/>
        </a:xfrm>
        <a:prstGeom prst="rect">
          <a:avLst/>
        </a:prstGeom>
        <a:solidFill>
          <a:srgbClr val="005A9E"/>
        </a:solidFill>
        <a:ln>
          <a:noFill/>
        </a:ln>
        <a:effectLst>
          <a:outerShdw blurRad="57150" dist="19050" dir="5400000" algn="ctr" rotWithShape="0">
            <a:srgbClr val="000000">
              <a:alpha val="63000"/>
            </a:srgbClr>
          </a:outerShdw>
        </a:effectLst>
      </dgm:spPr>
      <dgm:t>
        <a:bodyPr/>
        <a:lstStyle/>
        <a:p>
          <a:pPr>
            <a:buNone/>
          </a:pPr>
          <a:r>
            <a:rPr lang="en-GB" sz="1600">
              <a:solidFill>
                <a:sysClr val="window" lastClr="FFFFFF"/>
              </a:solidFill>
              <a:latin typeface="Calibri" panose="020F0502020204030204"/>
              <a:ea typeface="+mn-ea"/>
              <a:cs typeface="+mn-cs"/>
            </a:rPr>
            <a:t>65 hypernatraemia - emergency admission</a:t>
          </a:r>
        </a:p>
      </dgm:t>
    </dgm:pt>
    <dgm:pt modelId="{BC593CD1-AC05-4DD2-9FE1-B67DC9266BF0}" type="parTrans" cxnId="{7991B247-B99A-476D-8F7B-4584B4987307}">
      <dgm:prSet/>
      <dgm:spPr>
        <a:xfrm>
          <a:off x="997659" y="1674775"/>
          <a:ext cx="159308" cy="1327625"/>
        </a:xfrm>
        <a:custGeom>
          <a:avLst/>
          <a:gdLst/>
          <a:ahLst/>
          <a:cxnLst/>
          <a:rect l="0" t="0" r="0" b="0"/>
          <a:pathLst>
            <a:path>
              <a:moveTo>
                <a:pt x="0" y="0"/>
              </a:moveTo>
              <a:lnTo>
                <a:pt x="0" y="1327625"/>
              </a:lnTo>
              <a:lnTo>
                <a:pt x="159308" y="1327625"/>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GB" sz="1600"/>
        </a:p>
      </dgm:t>
    </dgm:pt>
    <dgm:pt modelId="{4F7ADCB5-A162-4C61-89D4-70B2F5238B4B}" type="sibTrans" cxnId="{7991B247-B99A-476D-8F7B-4584B4987307}">
      <dgm:prSet/>
      <dgm:spPr/>
      <dgm:t>
        <a:bodyPr/>
        <a:lstStyle/>
        <a:p>
          <a:endParaRPr lang="en-GB" sz="1600"/>
        </a:p>
      </dgm:t>
    </dgm:pt>
    <dgm:pt modelId="{049DD331-F57A-45BB-A120-2EFC37EF3768}">
      <dgm:prSet custT="1"/>
      <dgm:spPr>
        <a:xfrm>
          <a:off x="4536373" y="2256736"/>
          <a:ext cx="1645351" cy="365633"/>
        </a:xfrm>
        <a:prstGeom prst="rect">
          <a:avLst/>
        </a:prstGeom>
        <a:solidFill>
          <a:srgbClr val="005A9E"/>
        </a:solidFill>
        <a:ln>
          <a:noFill/>
        </a:ln>
        <a:effectLst>
          <a:outerShdw blurRad="57150" dist="19050" dir="5400000" algn="ctr" rotWithShape="0">
            <a:srgbClr val="000000">
              <a:alpha val="63000"/>
            </a:srgbClr>
          </a:outerShdw>
        </a:effectLst>
      </dgm:spPr>
      <dgm:t>
        <a:bodyPr/>
        <a:lstStyle/>
        <a:p>
          <a:pPr>
            <a:buNone/>
          </a:pPr>
          <a:r>
            <a:rPr lang="en-GB" sz="1600">
              <a:solidFill>
                <a:sysClr val="window" lastClr="FFFFFF"/>
              </a:solidFill>
              <a:latin typeface="Calibri" panose="020F0502020204030204"/>
              <a:ea typeface="+mn-ea"/>
              <a:cs typeface="+mn-cs"/>
            </a:rPr>
            <a:t>106 - postoperative hyponatraemia</a:t>
          </a:r>
        </a:p>
      </dgm:t>
    </dgm:pt>
    <dgm:pt modelId="{5F0818CA-D1EF-4A0C-8656-8C30DF98786A}" type="parTrans" cxnId="{1F116288-C779-41D7-AAA3-43C042D67ED7}">
      <dgm:prSet/>
      <dgm:spPr>
        <a:xfrm>
          <a:off x="4384982" y="1669465"/>
          <a:ext cx="151390" cy="770087"/>
        </a:xfrm>
        <a:custGeom>
          <a:avLst/>
          <a:gdLst/>
          <a:ahLst/>
          <a:cxnLst/>
          <a:rect l="0" t="0" r="0" b="0"/>
          <a:pathLst>
            <a:path>
              <a:moveTo>
                <a:pt x="0" y="0"/>
              </a:moveTo>
              <a:lnTo>
                <a:pt x="0" y="770087"/>
              </a:lnTo>
              <a:lnTo>
                <a:pt x="151390" y="770087"/>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GB" sz="1600"/>
        </a:p>
      </dgm:t>
    </dgm:pt>
    <dgm:pt modelId="{D93839F8-8D48-4C17-A3F7-87C8D15B3DAE}" type="sibTrans" cxnId="{1F116288-C779-41D7-AAA3-43C042D67ED7}">
      <dgm:prSet/>
      <dgm:spPr/>
      <dgm:t>
        <a:bodyPr/>
        <a:lstStyle/>
        <a:p>
          <a:endParaRPr lang="en-GB" sz="1600"/>
        </a:p>
      </dgm:t>
    </dgm:pt>
    <dgm:pt modelId="{589698F9-63B4-4741-A6AB-DAFED0323020}">
      <dgm:prSet custT="1"/>
      <dgm:spPr>
        <a:xfrm>
          <a:off x="4536373" y="2805371"/>
          <a:ext cx="1645351" cy="365633"/>
        </a:xfrm>
        <a:prstGeom prst="rect">
          <a:avLst/>
        </a:prstGeom>
        <a:solidFill>
          <a:srgbClr val="005A9E"/>
        </a:solidFill>
        <a:ln>
          <a:noFill/>
        </a:ln>
        <a:effectLst>
          <a:outerShdw blurRad="57150" dist="19050" dir="5400000" algn="ctr" rotWithShape="0">
            <a:srgbClr val="000000">
              <a:alpha val="63000"/>
            </a:srgbClr>
          </a:outerShdw>
        </a:effectLst>
      </dgm:spPr>
      <dgm:t>
        <a:bodyPr/>
        <a:lstStyle/>
        <a:p>
          <a:pPr>
            <a:buNone/>
          </a:pPr>
          <a:r>
            <a:rPr lang="en-GB" sz="1600">
              <a:solidFill>
                <a:sysClr val="window" lastClr="FFFFFF"/>
              </a:solidFill>
              <a:latin typeface="Calibri" panose="020F0502020204030204"/>
              <a:ea typeface="+mn-ea"/>
              <a:cs typeface="+mn-cs"/>
            </a:rPr>
            <a:t>142 - hypernatraemia</a:t>
          </a:r>
        </a:p>
      </dgm:t>
    </dgm:pt>
    <dgm:pt modelId="{134A390A-0DB7-46B7-BA1A-48D3FF078627}" type="parTrans" cxnId="{BF36697E-9030-49EB-89AC-BA60478EC065}">
      <dgm:prSet/>
      <dgm:spPr>
        <a:xfrm>
          <a:off x="4384982" y="1669465"/>
          <a:ext cx="151390" cy="1318722"/>
        </a:xfrm>
        <a:custGeom>
          <a:avLst/>
          <a:gdLst/>
          <a:ahLst/>
          <a:cxnLst/>
          <a:rect l="0" t="0" r="0" b="0"/>
          <a:pathLst>
            <a:path>
              <a:moveTo>
                <a:pt x="0" y="0"/>
              </a:moveTo>
              <a:lnTo>
                <a:pt x="0" y="1318722"/>
              </a:lnTo>
              <a:lnTo>
                <a:pt x="151390" y="1318722"/>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GB" sz="1600"/>
        </a:p>
      </dgm:t>
    </dgm:pt>
    <dgm:pt modelId="{9CF71599-9F2B-4689-8E08-C95BC0717221}" type="sibTrans" cxnId="{BF36697E-9030-49EB-89AC-BA60478EC065}">
      <dgm:prSet/>
      <dgm:spPr/>
      <dgm:t>
        <a:bodyPr/>
        <a:lstStyle/>
        <a:p>
          <a:endParaRPr lang="en-GB" sz="1600"/>
        </a:p>
      </dgm:t>
    </dgm:pt>
    <dgm:pt modelId="{4DA6D0B8-0D96-4A23-9199-5B7DFFB486A2}">
      <dgm:prSet custT="1"/>
      <dgm:spPr>
        <a:xfrm>
          <a:off x="4540128" y="1746423"/>
          <a:ext cx="1641596" cy="401278"/>
        </a:xfrm>
        <a:prstGeom prst="rect">
          <a:avLst/>
        </a:prstGeom>
        <a:solidFill>
          <a:srgbClr val="005A9E"/>
        </a:solidFill>
        <a:ln>
          <a:noFill/>
        </a:ln>
        <a:effectLst>
          <a:outerShdw blurRad="57150" dist="19050" dir="5400000" algn="ctr" rotWithShape="0">
            <a:srgbClr val="000000">
              <a:alpha val="63000"/>
            </a:srgbClr>
          </a:outerShdw>
        </a:effectLst>
      </dgm:spPr>
      <dgm:t>
        <a:bodyPr/>
        <a:lstStyle/>
        <a:p>
          <a:pPr>
            <a:buNone/>
          </a:pPr>
          <a:r>
            <a:rPr lang="en-GB" sz="1600">
              <a:solidFill>
                <a:sysClr val="window" lastClr="FFFFFF"/>
              </a:solidFill>
              <a:latin typeface="Calibri" panose="020F0502020204030204"/>
              <a:ea typeface="+mn-ea"/>
              <a:cs typeface="+mn-cs"/>
            </a:rPr>
            <a:t>392 hyponatraemia -emergency admissions </a:t>
          </a:r>
        </a:p>
      </dgm:t>
    </dgm:pt>
    <dgm:pt modelId="{FEF62507-4090-4600-AEA5-3FE8A4083D13}" type="parTrans" cxnId="{2B6131AC-416A-4872-9398-4CF99FE803B8}">
      <dgm:prSet/>
      <dgm:spPr>
        <a:xfrm>
          <a:off x="4384982" y="1669465"/>
          <a:ext cx="155145" cy="277596"/>
        </a:xfrm>
        <a:custGeom>
          <a:avLst/>
          <a:gdLst/>
          <a:ahLst/>
          <a:cxnLst/>
          <a:rect l="0" t="0" r="0" b="0"/>
          <a:pathLst>
            <a:path>
              <a:moveTo>
                <a:pt x="0" y="0"/>
              </a:moveTo>
              <a:lnTo>
                <a:pt x="0" y="277596"/>
              </a:lnTo>
              <a:lnTo>
                <a:pt x="155145" y="277596"/>
              </a:lnTo>
            </a:path>
          </a:pathLst>
        </a:custGeom>
        <a:noFill/>
        <a:ln w="12700" cap="flat" cmpd="sng" algn="ctr">
          <a:solidFill>
            <a:srgbClr val="A5A5A5">
              <a:shade val="80000"/>
              <a:hueOff val="0"/>
              <a:satOff val="0"/>
              <a:lumOff val="0"/>
              <a:alphaOff val="0"/>
            </a:srgbClr>
          </a:solidFill>
          <a:prstDash val="solid"/>
          <a:miter lim="800000"/>
        </a:ln>
        <a:effectLst/>
      </dgm:spPr>
      <dgm:t>
        <a:bodyPr/>
        <a:lstStyle/>
        <a:p>
          <a:endParaRPr lang="en-GB" sz="1600"/>
        </a:p>
      </dgm:t>
    </dgm:pt>
    <dgm:pt modelId="{A43C17A0-9BA4-41E5-A9F8-CFA8159AA0E8}" type="sibTrans" cxnId="{2B6131AC-416A-4872-9398-4CF99FE803B8}">
      <dgm:prSet/>
      <dgm:spPr/>
      <dgm:t>
        <a:bodyPr/>
        <a:lstStyle/>
        <a:p>
          <a:endParaRPr lang="en-GB" sz="1600"/>
        </a:p>
      </dgm:t>
    </dgm:pt>
    <dgm:pt modelId="{2CB85C3E-0421-494D-A8E0-E0E4BE4BEF4F}" type="pres">
      <dgm:prSet presAssocID="{C0B2B611-DA77-416B-AD98-29F1A265776F}" presName="hierChild1" presStyleCnt="0">
        <dgm:presLayoutVars>
          <dgm:orgChart val="1"/>
          <dgm:chPref val="1"/>
          <dgm:dir val="rev"/>
          <dgm:animOne val="branch"/>
          <dgm:animLvl val="lvl"/>
          <dgm:resizeHandles/>
        </dgm:presLayoutVars>
      </dgm:prSet>
      <dgm:spPr/>
    </dgm:pt>
    <dgm:pt modelId="{B99B67AC-C0BF-48C7-BAA0-C38FA72F81C1}" type="pres">
      <dgm:prSet presAssocID="{177F1B7F-E178-4646-A685-100F66C1708B}" presName="hierRoot1" presStyleCnt="0">
        <dgm:presLayoutVars>
          <dgm:hierBranch val="init"/>
        </dgm:presLayoutVars>
      </dgm:prSet>
      <dgm:spPr/>
    </dgm:pt>
    <dgm:pt modelId="{611FC9DA-46CF-4253-AE04-A42F5F3BB11F}" type="pres">
      <dgm:prSet presAssocID="{177F1B7F-E178-4646-A685-100F66C1708B}" presName="rootComposite1" presStyleCnt="0"/>
      <dgm:spPr/>
    </dgm:pt>
    <dgm:pt modelId="{323AA473-6241-4429-B2AF-E413D3C368B3}" type="pres">
      <dgm:prSet presAssocID="{177F1B7F-E178-4646-A685-100F66C1708B}" presName="rootText1" presStyleLbl="node0" presStyleIdx="0" presStyleCnt="1" custScaleX="2000000" custScaleY="791187" custLinFactNeighborX="-511" custLinFactNeighborY="-36013">
        <dgm:presLayoutVars>
          <dgm:chPref val="3"/>
        </dgm:presLayoutVars>
      </dgm:prSet>
      <dgm:spPr/>
    </dgm:pt>
    <dgm:pt modelId="{A6F6FAA6-161F-49E8-A1EB-1692180D63DD}" type="pres">
      <dgm:prSet presAssocID="{177F1B7F-E178-4646-A685-100F66C1708B}" presName="rootConnector1" presStyleLbl="node1" presStyleIdx="0" presStyleCnt="0"/>
      <dgm:spPr/>
    </dgm:pt>
    <dgm:pt modelId="{8D74BB8B-2ACE-4D53-A277-A69527831B0B}" type="pres">
      <dgm:prSet presAssocID="{177F1B7F-E178-4646-A685-100F66C1708B}" presName="hierChild2" presStyleCnt="0"/>
      <dgm:spPr/>
    </dgm:pt>
    <dgm:pt modelId="{000D4971-5487-42FC-A2A5-E62703804EC8}" type="pres">
      <dgm:prSet presAssocID="{C947CAA9-75E1-467D-B5F2-C0C895571DCB}" presName="Name37" presStyleLbl="parChTrans1D2" presStyleIdx="0" presStyleCnt="1"/>
      <dgm:spPr/>
    </dgm:pt>
    <dgm:pt modelId="{50D83C59-94F6-4701-A814-00B1D5A9F6A4}" type="pres">
      <dgm:prSet presAssocID="{66D38CE4-3584-4B88-BF41-3E6B80EB5FBE}" presName="hierRoot2" presStyleCnt="0">
        <dgm:presLayoutVars>
          <dgm:hierBranch val="init"/>
        </dgm:presLayoutVars>
      </dgm:prSet>
      <dgm:spPr/>
    </dgm:pt>
    <dgm:pt modelId="{36EF4743-D253-4EA0-AEB9-8A45A2726578}" type="pres">
      <dgm:prSet presAssocID="{66D38CE4-3584-4B88-BF41-3E6B80EB5FBE}" presName="rootComposite" presStyleCnt="0"/>
      <dgm:spPr/>
    </dgm:pt>
    <dgm:pt modelId="{D6A8038D-335E-4DDA-A176-3315B4DE33E7}" type="pres">
      <dgm:prSet presAssocID="{66D38CE4-3584-4B88-BF41-3E6B80EB5FBE}" presName="rootText" presStyleLbl="node2" presStyleIdx="0" presStyleCnt="1" custScaleX="960348" custScaleY="354809">
        <dgm:presLayoutVars>
          <dgm:chPref val="3"/>
        </dgm:presLayoutVars>
      </dgm:prSet>
      <dgm:spPr/>
    </dgm:pt>
    <dgm:pt modelId="{92E80AAF-1A3C-4A4A-87F1-81E2CF25DADD}" type="pres">
      <dgm:prSet presAssocID="{66D38CE4-3584-4B88-BF41-3E6B80EB5FBE}" presName="rootConnector" presStyleLbl="node2" presStyleIdx="0" presStyleCnt="1"/>
      <dgm:spPr/>
    </dgm:pt>
    <dgm:pt modelId="{B5641E13-C813-46F4-AA8B-6FFC9086F932}" type="pres">
      <dgm:prSet presAssocID="{66D38CE4-3584-4B88-BF41-3E6B80EB5FBE}" presName="hierChild4" presStyleCnt="0"/>
      <dgm:spPr/>
    </dgm:pt>
    <dgm:pt modelId="{4026A317-9B8A-4D9E-8718-A7B17014786F}" type="pres">
      <dgm:prSet presAssocID="{5179BF49-5E7D-43CC-B1CF-C0BD40C6C91A}" presName="Name37" presStyleLbl="parChTrans1D3" presStyleIdx="0" presStyleCnt="3"/>
      <dgm:spPr/>
    </dgm:pt>
    <dgm:pt modelId="{56155FE8-FA5A-4516-9AB6-A0A6B991EA55}" type="pres">
      <dgm:prSet presAssocID="{FFA39124-8B58-48CB-8F17-F60D7624D88F}" presName="hierRoot2" presStyleCnt="0">
        <dgm:presLayoutVars>
          <dgm:hierBranch val="init"/>
        </dgm:presLayoutVars>
      </dgm:prSet>
      <dgm:spPr/>
    </dgm:pt>
    <dgm:pt modelId="{C91EFDE2-279B-4F9E-B4CC-59410E86A2E0}" type="pres">
      <dgm:prSet presAssocID="{FFA39124-8B58-48CB-8F17-F60D7624D88F}" presName="rootComposite" presStyleCnt="0"/>
      <dgm:spPr/>
    </dgm:pt>
    <dgm:pt modelId="{E8D619A4-3EC2-42FB-9EC1-CA7C05E2FF00}" type="pres">
      <dgm:prSet presAssocID="{FFA39124-8B58-48CB-8F17-F60D7624D88F}" presName="rootText" presStyleLbl="node3" presStyleIdx="0" presStyleCnt="1" custScaleX="711027" custScaleY="496068" custLinFactX="130493" custLinFactNeighborX="200000" custLinFactNeighborY="11068">
        <dgm:presLayoutVars>
          <dgm:chPref val="3"/>
        </dgm:presLayoutVars>
      </dgm:prSet>
      <dgm:spPr/>
    </dgm:pt>
    <dgm:pt modelId="{8E77A5BE-749B-4AFD-A518-04A8F2CE611A}" type="pres">
      <dgm:prSet presAssocID="{FFA39124-8B58-48CB-8F17-F60D7624D88F}" presName="rootConnector" presStyleLbl="node3" presStyleIdx="0" presStyleCnt="1"/>
      <dgm:spPr/>
    </dgm:pt>
    <dgm:pt modelId="{517A9AE3-1E0F-453D-A212-97E24D323191}" type="pres">
      <dgm:prSet presAssocID="{FFA39124-8B58-48CB-8F17-F60D7624D88F}" presName="hierChild4" presStyleCnt="0"/>
      <dgm:spPr/>
    </dgm:pt>
    <dgm:pt modelId="{5100B9BA-B818-4990-8932-04F74E35E857}" type="pres">
      <dgm:prSet presAssocID="{FFA39124-8B58-48CB-8F17-F60D7624D88F}" presName="hierChild5" presStyleCnt="0"/>
      <dgm:spPr/>
    </dgm:pt>
    <dgm:pt modelId="{2C40D160-9B5E-4EC5-9E7A-990A0A8F38F5}" type="pres">
      <dgm:prSet presAssocID="{66D38CE4-3584-4B88-BF41-3E6B80EB5FBE}" presName="hierChild5" presStyleCnt="0"/>
      <dgm:spPr/>
    </dgm:pt>
    <dgm:pt modelId="{34D7B465-08FE-433F-8ADB-06201A731D5E}" type="pres">
      <dgm:prSet presAssocID="{40B37C43-D880-4F5E-950E-F4AB3BCD888A}" presName="Name111" presStyleLbl="parChTrans1D3" presStyleIdx="1" presStyleCnt="3"/>
      <dgm:spPr/>
    </dgm:pt>
    <dgm:pt modelId="{E106E63B-3232-49EF-84E8-FE482BB69871}" type="pres">
      <dgm:prSet presAssocID="{3EFC881B-65BA-46B1-A4B7-1DC96BB9B335}" presName="hierRoot3" presStyleCnt="0">
        <dgm:presLayoutVars>
          <dgm:hierBranch val="r"/>
        </dgm:presLayoutVars>
      </dgm:prSet>
      <dgm:spPr/>
    </dgm:pt>
    <dgm:pt modelId="{9FF7C177-900D-4FDC-8FDA-E3B8D37FD5EA}" type="pres">
      <dgm:prSet presAssocID="{3EFC881B-65BA-46B1-A4B7-1DC96BB9B335}" presName="rootComposite3" presStyleCnt="0"/>
      <dgm:spPr/>
    </dgm:pt>
    <dgm:pt modelId="{48120F29-EB1B-42D2-89FE-1452E67C2C23}" type="pres">
      <dgm:prSet presAssocID="{3EFC881B-65BA-46B1-A4B7-1DC96BB9B335}" presName="rootText3" presStyleLbl="asst2" presStyleIdx="0" presStyleCnt="2" custScaleX="1165267" custScaleY="354809" custLinFactX="1571" custLinFactNeighborX="100000" custLinFactNeighborY="-776">
        <dgm:presLayoutVars>
          <dgm:chPref val="3"/>
        </dgm:presLayoutVars>
      </dgm:prSet>
      <dgm:spPr/>
    </dgm:pt>
    <dgm:pt modelId="{220095DD-39D6-4667-92E8-18C58D3827E1}" type="pres">
      <dgm:prSet presAssocID="{3EFC881B-65BA-46B1-A4B7-1DC96BB9B335}" presName="rootConnector3" presStyleLbl="asst2" presStyleIdx="0" presStyleCnt="2"/>
      <dgm:spPr/>
    </dgm:pt>
    <dgm:pt modelId="{15A27DD7-5316-45A1-A610-3BF3E076E599}" type="pres">
      <dgm:prSet presAssocID="{3EFC881B-65BA-46B1-A4B7-1DC96BB9B335}" presName="hierChild6" presStyleCnt="0"/>
      <dgm:spPr/>
    </dgm:pt>
    <dgm:pt modelId="{A50A27BA-4A84-4473-9EFB-11F9E6F56F28}" type="pres">
      <dgm:prSet presAssocID="{FEF62507-4090-4600-AEA5-3FE8A4083D13}" presName="Name50" presStyleLbl="parChTrans1D4" presStyleIdx="0" presStyleCnt="6"/>
      <dgm:spPr/>
    </dgm:pt>
    <dgm:pt modelId="{90800F35-97E8-4A00-9F8A-AB9D5F2CA612}" type="pres">
      <dgm:prSet presAssocID="{4DA6D0B8-0D96-4A23-9199-5B7DFFB486A2}" presName="hierRoot2" presStyleCnt="0">
        <dgm:presLayoutVars>
          <dgm:hierBranch val="init"/>
        </dgm:presLayoutVars>
      </dgm:prSet>
      <dgm:spPr/>
    </dgm:pt>
    <dgm:pt modelId="{914BEE66-8097-413A-9DE0-C76DA374D03F}" type="pres">
      <dgm:prSet presAssocID="{4DA6D0B8-0D96-4A23-9199-5B7DFFB486A2}" presName="rootComposite" presStyleCnt="0"/>
      <dgm:spPr/>
    </dgm:pt>
    <dgm:pt modelId="{DB5C4F8C-D079-455B-B3BC-BB66705FEFF5}" type="pres">
      <dgm:prSet presAssocID="{4DA6D0B8-0D96-4A23-9199-5B7DFFB486A2}" presName="rootText" presStyleLbl="node4" presStyleIdx="0" presStyleCnt="6" custScaleX="796499" custScaleY="389399" custLinFactX="31441" custLinFactNeighborX="100000" custLinFactNeighborY="31903">
        <dgm:presLayoutVars>
          <dgm:chPref val="3"/>
        </dgm:presLayoutVars>
      </dgm:prSet>
      <dgm:spPr/>
    </dgm:pt>
    <dgm:pt modelId="{E1D454AB-1840-405E-A3AD-0D1337126B01}" type="pres">
      <dgm:prSet presAssocID="{4DA6D0B8-0D96-4A23-9199-5B7DFFB486A2}" presName="rootConnector" presStyleLbl="node4" presStyleIdx="0" presStyleCnt="6"/>
      <dgm:spPr/>
    </dgm:pt>
    <dgm:pt modelId="{90ADE8BD-4622-4777-AD4E-8394069219F6}" type="pres">
      <dgm:prSet presAssocID="{4DA6D0B8-0D96-4A23-9199-5B7DFFB486A2}" presName="hierChild4" presStyleCnt="0"/>
      <dgm:spPr/>
    </dgm:pt>
    <dgm:pt modelId="{49E53526-FED3-4AB8-8A4D-846815C95771}" type="pres">
      <dgm:prSet presAssocID="{4DA6D0B8-0D96-4A23-9199-5B7DFFB486A2}" presName="hierChild5" presStyleCnt="0"/>
      <dgm:spPr/>
    </dgm:pt>
    <dgm:pt modelId="{9777AA0F-9918-4B79-8139-C841D926248E}" type="pres">
      <dgm:prSet presAssocID="{5F0818CA-D1EF-4A0C-8656-8C30DF98786A}" presName="Name50" presStyleLbl="parChTrans1D4" presStyleIdx="1" presStyleCnt="6"/>
      <dgm:spPr/>
    </dgm:pt>
    <dgm:pt modelId="{C092C384-012D-47C2-9CE8-5A8A3B1F9DFE}" type="pres">
      <dgm:prSet presAssocID="{049DD331-F57A-45BB-A120-2EFC37EF3768}" presName="hierRoot2" presStyleCnt="0">
        <dgm:presLayoutVars>
          <dgm:hierBranch val="init"/>
        </dgm:presLayoutVars>
      </dgm:prSet>
      <dgm:spPr/>
    </dgm:pt>
    <dgm:pt modelId="{CA32AD58-8FA1-46DA-A6F4-CEAD205753B8}" type="pres">
      <dgm:prSet presAssocID="{049DD331-F57A-45BB-A120-2EFC37EF3768}" presName="rootComposite" presStyleCnt="0"/>
      <dgm:spPr/>
    </dgm:pt>
    <dgm:pt modelId="{5F924548-7CDF-4112-9588-3AAB330935D6}" type="pres">
      <dgm:prSet presAssocID="{049DD331-F57A-45BB-A120-2EFC37EF3768}" presName="rootText" presStyleLbl="node4" presStyleIdx="1" presStyleCnt="6" custScaleX="798321" custScaleY="354809" custLinFactX="46334" custLinFactNeighborX="100000" custLinFactNeighborY="95710">
        <dgm:presLayoutVars>
          <dgm:chPref val="3"/>
        </dgm:presLayoutVars>
      </dgm:prSet>
      <dgm:spPr/>
    </dgm:pt>
    <dgm:pt modelId="{DF52B6D8-686A-49E9-9D09-6E4962F7A9D7}" type="pres">
      <dgm:prSet presAssocID="{049DD331-F57A-45BB-A120-2EFC37EF3768}" presName="rootConnector" presStyleLbl="node4" presStyleIdx="1" presStyleCnt="6"/>
      <dgm:spPr/>
    </dgm:pt>
    <dgm:pt modelId="{891CCFF7-6839-4E21-947C-8FF6F23EB9F6}" type="pres">
      <dgm:prSet presAssocID="{049DD331-F57A-45BB-A120-2EFC37EF3768}" presName="hierChild4" presStyleCnt="0"/>
      <dgm:spPr/>
    </dgm:pt>
    <dgm:pt modelId="{F6E7E2D5-440D-47B7-BC1F-34FBCA67F8A8}" type="pres">
      <dgm:prSet presAssocID="{049DD331-F57A-45BB-A120-2EFC37EF3768}" presName="hierChild5" presStyleCnt="0"/>
      <dgm:spPr/>
    </dgm:pt>
    <dgm:pt modelId="{AC063D54-656F-4541-8099-E8D713A3066A}" type="pres">
      <dgm:prSet presAssocID="{134A390A-0DB7-46B7-BA1A-48D3FF078627}" presName="Name50" presStyleLbl="parChTrans1D4" presStyleIdx="2" presStyleCnt="6"/>
      <dgm:spPr/>
    </dgm:pt>
    <dgm:pt modelId="{0B247BFD-7092-4C39-AB4D-35721548140B}" type="pres">
      <dgm:prSet presAssocID="{589698F9-63B4-4741-A6AB-DAFED0323020}" presName="hierRoot2" presStyleCnt="0">
        <dgm:presLayoutVars>
          <dgm:hierBranch val="init"/>
        </dgm:presLayoutVars>
      </dgm:prSet>
      <dgm:spPr/>
    </dgm:pt>
    <dgm:pt modelId="{D03D5B45-30A0-422E-AD4F-6FBA861D8BCE}" type="pres">
      <dgm:prSet presAssocID="{589698F9-63B4-4741-A6AB-DAFED0323020}" presName="rootComposite" presStyleCnt="0"/>
      <dgm:spPr/>
    </dgm:pt>
    <dgm:pt modelId="{0FCFDADC-0984-4873-B9FB-1CD6237408D3}" type="pres">
      <dgm:prSet presAssocID="{589698F9-63B4-4741-A6AB-DAFED0323020}" presName="rootText" presStyleLbl="node4" presStyleIdx="2" presStyleCnt="6" custScaleX="798321" custScaleY="354809" custLinFactY="100000" custLinFactNeighborX="789" custLinFactNeighborY="131294">
        <dgm:presLayoutVars>
          <dgm:chPref val="3"/>
        </dgm:presLayoutVars>
      </dgm:prSet>
      <dgm:spPr/>
    </dgm:pt>
    <dgm:pt modelId="{44513A39-8A91-4FF1-9AD1-56C793034BAD}" type="pres">
      <dgm:prSet presAssocID="{589698F9-63B4-4741-A6AB-DAFED0323020}" presName="rootConnector" presStyleLbl="node4" presStyleIdx="2" presStyleCnt="6"/>
      <dgm:spPr/>
    </dgm:pt>
    <dgm:pt modelId="{9D5917DA-079A-47B1-9A68-3DB4F268A31B}" type="pres">
      <dgm:prSet presAssocID="{589698F9-63B4-4741-A6AB-DAFED0323020}" presName="hierChild4" presStyleCnt="0"/>
      <dgm:spPr/>
    </dgm:pt>
    <dgm:pt modelId="{35F35DD2-B5B8-4B4B-9CAF-060258F719E8}" type="pres">
      <dgm:prSet presAssocID="{589698F9-63B4-4741-A6AB-DAFED0323020}" presName="hierChild5" presStyleCnt="0"/>
      <dgm:spPr/>
    </dgm:pt>
    <dgm:pt modelId="{00BCD1B9-3E78-4BA4-99F6-426EE88BBA75}" type="pres">
      <dgm:prSet presAssocID="{3EFC881B-65BA-46B1-A4B7-1DC96BB9B335}" presName="hierChild7" presStyleCnt="0"/>
      <dgm:spPr/>
    </dgm:pt>
    <dgm:pt modelId="{1F665CA4-FA9F-4562-AAF1-D69182EE1B1C}" type="pres">
      <dgm:prSet presAssocID="{D9C35DC4-EC2C-433A-8BAE-9C014E3B1D17}" presName="Name111" presStyleLbl="parChTrans1D3" presStyleIdx="2" presStyleCnt="3"/>
      <dgm:spPr/>
    </dgm:pt>
    <dgm:pt modelId="{EFA71492-C334-40BE-93A9-4F47A5B90465}" type="pres">
      <dgm:prSet presAssocID="{7E1A3CD6-31A5-43CD-A9AC-246D07A5F638}" presName="hierRoot3" presStyleCnt="0">
        <dgm:presLayoutVars>
          <dgm:hierBranch val="init"/>
        </dgm:presLayoutVars>
      </dgm:prSet>
      <dgm:spPr/>
    </dgm:pt>
    <dgm:pt modelId="{A23E200E-E601-4A56-9C65-9882554AB373}" type="pres">
      <dgm:prSet presAssocID="{7E1A3CD6-31A5-43CD-A9AC-246D07A5F638}" presName="rootComposite3" presStyleCnt="0"/>
      <dgm:spPr/>
    </dgm:pt>
    <dgm:pt modelId="{DBD6E193-B562-4257-9A5E-7F24C80F1A3F}" type="pres">
      <dgm:prSet presAssocID="{7E1A3CD6-31A5-43CD-A9AC-246D07A5F638}" presName="rootText3" presStyleLbl="asst2" presStyleIdx="1" presStyleCnt="2" custScaleX="968102" custScaleY="354809" custLinFactNeighborX="-224" custLinFactNeighborY="4376">
        <dgm:presLayoutVars>
          <dgm:chPref val="3"/>
        </dgm:presLayoutVars>
      </dgm:prSet>
      <dgm:spPr/>
    </dgm:pt>
    <dgm:pt modelId="{19A47121-32AD-4385-9165-F17A6F9DE603}" type="pres">
      <dgm:prSet presAssocID="{7E1A3CD6-31A5-43CD-A9AC-246D07A5F638}" presName="rootConnector3" presStyleLbl="asst2" presStyleIdx="1" presStyleCnt="2"/>
      <dgm:spPr/>
    </dgm:pt>
    <dgm:pt modelId="{CD97FE80-FD51-4270-8658-78FCFBAA0320}" type="pres">
      <dgm:prSet presAssocID="{7E1A3CD6-31A5-43CD-A9AC-246D07A5F638}" presName="hierChild6" presStyleCnt="0"/>
      <dgm:spPr/>
    </dgm:pt>
    <dgm:pt modelId="{2AFD1D1D-86D1-4791-B5D2-8C9A1CCCEB27}" type="pres">
      <dgm:prSet presAssocID="{FA6F8B8B-7D6E-4233-852E-3F69D436033F}" presName="Name37" presStyleLbl="parChTrans1D4" presStyleIdx="3" presStyleCnt="6"/>
      <dgm:spPr/>
    </dgm:pt>
    <dgm:pt modelId="{49725C67-7A54-47F5-8FA2-EB66FF0FC8F9}" type="pres">
      <dgm:prSet presAssocID="{DC4A918F-19DF-4C96-B327-73AF7C780AB1}" presName="hierRoot2" presStyleCnt="0">
        <dgm:presLayoutVars>
          <dgm:hierBranch val="l"/>
        </dgm:presLayoutVars>
      </dgm:prSet>
      <dgm:spPr/>
    </dgm:pt>
    <dgm:pt modelId="{E92DD032-0847-4FF7-BCF0-E6C84875A65B}" type="pres">
      <dgm:prSet presAssocID="{DC4A918F-19DF-4C96-B327-73AF7C780AB1}" presName="rootComposite" presStyleCnt="0"/>
      <dgm:spPr/>
    </dgm:pt>
    <dgm:pt modelId="{19986CC9-583F-41F5-A3E1-2F7251EAAA9D}" type="pres">
      <dgm:prSet presAssocID="{DC4A918F-19DF-4C96-B327-73AF7C780AB1}" presName="rootText" presStyleLbl="node4" presStyleIdx="3" presStyleCnt="6" custScaleX="792878" custScaleY="352390" custLinFactNeighborX="-80709" custLinFactNeighborY="83140">
        <dgm:presLayoutVars>
          <dgm:chPref val="3"/>
        </dgm:presLayoutVars>
      </dgm:prSet>
      <dgm:spPr/>
    </dgm:pt>
    <dgm:pt modelId="{82B041DB-A6BE-4B1E-BBAA-DBA68F47323F}" type="pres">
      <dgm:prSet presAssocID="{DC4A918F-19DF-4C96-B327-73AF7C780AB1}" presName="rootConnector" presStyleLbl="node4" presStyleIdx="3" presStyleCnt="6"/>
      <dgm:spPr/>
    </dgm:pt>
    <dgm:pt modelId="{802450D2-4AEF-42DC-8349-6FAD7E356183}" type="pres">
      <dgm:prSet presAssocID="{DC4A918F-19DF-4C96-B327-73AF7C780AB1}" presName="hierChild4" presStyleCnt="0"/>
      <dgm:spPr/>
    </dgm:pt>
    <dgm:pt modelId="{B1BF68CB-7032-4096-8B6C-21558C69966B}" type="pres">
      <dgm:prSet presAssocID="{DC4A918F-19DF-4C96-B327-73AF7C780AB1}" presName="hierChild5" presStyleCnt="0"/>
      <dgm:spPr/>
    </dgm:pt>
    <dgm:pt modelId="{16FAC6BA-2F1C-491B-8756-F96F8616FE40}" type="pres">
      <dgm:prSet presAssocID="{54205E7C-12F8-49A1-827B-04BD8F059202}" presName="Name37" presStyleLbl="parChTrans1D4" presStyleIdx="4" presStyleCnt="6"/>
      <dgm:spPr/>
    </dgm:pt>
    <dgm:pt modelId="{A239B038-98A9-42B7-BA85-7D22D019140C}" type="pres">
      <dgm:prSet presAssocID="{634AE3D2-5CF3-421C-AA6A-3FE9C0132399}" presName="hierRoot2" presStyleCnt="0">
        <dgm:presLayoutVars>
          <dgm:hierBranch val="l"/>
        </dgm:presLayoutVars>
      </dgm:prSet>
      <dgm:spPr/>
    </dgm:pt>
    <dgm:pt modelId="{3A49833B-FDE6-4615-BE5A-15F940D76B88}" type="pres">
      <dgm:prSet presAssocID="{634AE3D2-5CF3-421C-AA6A-3FE9C0132399}" presName="rootComposite" presStyleCnt="0"/>
      <dgm:spPr/>
    </dgm:pt>
    <dgm:pt modelId="{6DB453CD-0CE4-42AA-9812-980CD7308BFF}" type="pres">
      <dgm:prSet presAssocID="{634AE3D2-5CF3-421C-AA6A-3FE9C0132399}" presName="rootText" presStyleLbl="node4" presStyleIdx="4" presStyleCnt="6" custScaleX="792878" custScaleY="352390" custLinFactY="67233" custLinFactNeighborX="-72300" custLinFactNeighborY="100000">
        <dgm:presLayoutVars>
          <dgm:chPref val="3"/>
        </dgm:presLayoutVars>
      </dgm:prSet>
      <dgm:spPr/>
    </dgm:pt>
    <dgm:pt modelId="{C4F35563-0B79-4FDB-AD9A-909204A537FA}" type="pres">
      <dgm:prSet presAssocID="{634AE3D2-5CF3-421C-AA6A-3FE9C0132399}" presName="rootConnector" presStyleLbl="node4" presStyleIdx="4" presStyleCnt="6"/>
      <dgm:spPr/>
    </dgm:pt>
    <dgm:pt modelId="{8371357B-4CC2-408E-AA59-989A9B39D3FC}" type="pres">
      <dgm:prSet presAssocID="{634AE3D2-5CF3-421C-AA6A-3FE9C0132399}" presName="hierChild4" presStyleCnt="0"/>
      <dgm:spPr/>
    </dgm:pt>
    <dgm:pt modelId="{D1C57851-FC83-43DA-A628-D92D19777F0D}" type="pres">
      <dgm:prSet presAssocID="{634AE3D2-5CF3-421C-AA6A-3FE9C0132399}" presName="hierChild5" presStyleCnt="0"/>
      <dgm:spPr/>
    </dgm:pt>
    <dgm:pt modelId="{BB6744D0-248E-45E2-9BEA-6C57F02E9CB7}" type="pres">
      <dgm:prSet presAssocID="{BC593CD1-AC05-4DD2-9FE1-B67DC9266BF0}" presName="Name37" presStyleLbl="parChTrans1D4" presStyleIdx="5" presStyleCnt="6"/>
      <dgm:spPr/>
    </dgm:pt>
    <dgm:pt modelId="{1D6BBA6F-09A8-4064-B9F4-684E5847AD55}" type="pres">
      <dgm:prSet presAssocID="{1D86DA42-F85A-4876-9DAD-DC8AD51329D3}" presName="hierRoot2" presStyleCnt="0">
        <dgm:presLayoutVars>
          <dgm:hierBranch val="l"/>
        </dgm:presLayoutVars>
      </dgm:prSet>
      <dgm:spPr/>
    </dgm:pt>
    <dgm:pt modelId="{F32ED343-209D-4176-A573-3C09B27ADF06}" type="pres">
      <dgm:prSet presAssocID="{1D86DA42-F85A-4876-9DAD-DC8AD51329D3}" presName="rootComposite" presStyleCnt="0"/>
      <dgm:spPr/>
    </dgm:pt>
    <dgm:pt modelId="{EA6A9B42-4211-453A-A16A-7C639614F44C}" type="pres">
      <dgm:prSet presAssocID="{1D86DA42-F85A-4876-9DAD-DC8AD51329D3}" presName="rootText" presStyleLbl="node4" presStyleIdx="5" presStyleCnt="6" custScaleX="792878" custScaleY="352390" custLinFactY="100000" custLinFactNeighborX="-68143" custLinFactNeighborY="185723">
        <dgm:presLayoutVars>
          <dgm:chPref val="3"/>
        </dgm:presLayoutVars>
      </dgm:prSet>
      <dgm:spPr/>
    </dgm:pt>
    <dgm:pt modelId="{5A40B725-3BD9-4329-839F-2F92F05472DF}" type="pres">
      <dgm:prSet presAssocID="{1D86DA42-F85A-4876-9DAD-DC8AD51329D3}" presName="rootConnector" presStyleLbl="node4" presStyleIdx="5" presStyleCnt="6"/>
      <dgm:spPr/>
    </dgm:pt>
    <dgm:pt modelId="{54EC0BE5-8127-4AA9-8C0F-ABD1A6D198AD}" type="pres">
      <dgm:prSet presAssocID="{1D86DA42-F85A-4876-9DAD-DC8AD51329D3}" presName="hierChild4" presStyleCnt="0"/>
      <dgm:spPr/>
    </dgm:pt>
    <dgm:pt modelId="{799027A0-EC04-4198-9BAD-5F95FEB8CE2A}" type="pres">
      <dgm:prSet presAssocID="{1D86DA42-F85A-4876-9DAD-DC8AD51329D3}" presName="hierChild5" presStyleCnt="0"/>
      <dgm:spPr/>
    </dgm:pt>
    <dgm:pt modelId="{1639726A-0C31-4640-842A-16AF91BF6A7F}" type="pres">
      <dgm:prSet presAssocID="{7E1A3CD6-31A5-43CD-A9AC-246D07A5F638}" presName="hierChild7" presStyleCnt="0"/>
      <dgm:spPr/>
    </dgm:pt>
    <dgm:pt modelId="{8A3C03EB-3226-4863-B75C-71FD53217276}" type="pres">
      <dgm:prSet presAssocID="{177F1B7F-E178-4646-A685-100F66C1708B}" presName="hierChild3" presStyleCnt="0"/>
      <dgm:spPr/>
    </dgm:pt>
  </dgm:ptLst>
  <dgm:cxnLst>
    <dgm:cxn modelId="{04100B00-7993-4AA7-BB4E-9C253478AF22}" type="presOf" srcId="{FEF62507-4090-4600-AEA5-3FE8A4083D13}" destId="{A50A27BA-4A84-4473-9EFB-11F9E6F56F28}" srcOrd="0" destOrd="0" presId="urn:microsoft.com/office/officeart/2005/8/layout/orgChart1"/>
    <dgm:cxn modelId="{B8547F02-D557-4879-891E-1BB06BDFF62D}" type="presOf" srcId="{7E1A3CD6-31A5-43CD-A9AC-246D07A5F638}" destId="{DBD6E193-B562-4257-9A5E-7F24C80F1A3F}" srcOrd="0" destOrd="0" presId="urn:microsoft.com/office/officeart/2005/8/layout/orgChart1"/>
    <dgm:cxn modelId="{5D8C6703-D306-4FB9-A652-841117FCB2B1}" type="presOf" srcId="{C947CAA9-75E1-467D-B5F2-C0C895571DCB}" destId="{000D4971-5487-42FC-A2A5-E62703804EC8}" srcOrd="0" destOrd="0" presId="urn:microsoft.com/office/officeart/2005/8/layout/orgChart1"/>
    <dgm:cxn modelId="{4C2DFF03-0DF1-418F-BBF0-6D2FA3EBAC48}" type="presOf" srcId="{1D86DA42-F85A-4876-9DAD-DC8AD51329D3}" destId="{EA6A9B42-4211-453A-A16A-7C639614F44C}" srcOrd="0" destOrd="0" presId="urn:microsoft.com/office/officeart/2005/8/layout/orgChart1"/>
    <dgm:cxn modelId="{579B3A05-C6DC-4618-A2A0-9AA7A9A7CBF2}" type="presOf" srcId="{66D38CE4-3584-4B88-BF41-3E6B80EB5FBE}" destId="{92E80AAF-1A3C-4A4A-87F1-81E2CF25DADD}" srcOrd="1" destOrd="0" presId="urn:microsoft.com/office/officeart/2005/8/layout/orgChart1"/>
    <dgm:cxn modelId="{5A4CE114-EB83-492D-8FA3-5151CC39C23D}" type="presOf" srcId="{5179BF49-5E7D-43CC-B1CF-C0BD40C6C91A}" destId="{4026A317-9B8A-4D9E-8718-A7B17014786F}" srcOrd="0" destOrd="0" presId="urn:microsoft.com/office/officeart/2005/8/layout/orgChart1"/>
    <dgm:cxn modelId="{C5C9061E-F284-4CFE-A0EC-EF64C696AB78}" type="presOf" srcId="{177F1B7F-E178-4646-A685-100F66C1708B}" destId="{A6F6FAA6-161F-49E8-A1EB-1692180D63DD}" srcOrd="1" destOrd="0" presId="urn:microsoft.com/office/officeart/2005/8/layout/orgChart1"/>
    <dgm:cxn modelId="{77B98820-69AC-4E3B-A6C6-3731A4CA0848}" type="presOf" srcId="{66D38CE4-3584-4B88-BF41-3E6B80EB5FBE}" destId="{D6A8038D-335E-4DDA-A176-3315B4DE33E7}" srcOrd="0" destOrd="0" presId="urn:microsoft.com/office/officeart/2005/8/layout/orgChart1"/>
    <dgm:cxn modelId="{E2C27E25-3B9A-48CE-B72A-CB1C5ACAA45E}" type="presOf" srcId="{7E1A3CD6-31A5-43CD-A9AC-246D07A5F638}" destId="{19A47121-32AD-4385-9165-F17A6F9DE603}" srcOrd="1" destOrd="0" presId="urn:microsoft.com/office/officeart/2005/8/layout/orgChart1"/>
    <dgm:cxn modelId="{535F7F29-6D31-46FD-8F5D-3EBFD90CA6BE}" type="presOf" srcId="{40B37C43-D880-4F5E-950E-F4AB3BCD888A}" destId="{34D7B465-08FE-433F-8ADB-06201A731D5E}" srcOrd="0" destOrd="0" presId="urn:microsoft.com/office/officeart/2005/8/layout/orgChart1"/>
    <dgm:cxn modelId="{EEFB052B-0EB0-4403-AA01-DA4B7C0D3E71}" type="presOf" srcId="{C0B2B611-DA77-416B-AD98-29F1A265776F}" destId="{2CB85C3E-0421-494D-A8E0-E0E4BE4BEF4F}" srcOrd="0" destOrd="0" presId="urn:microsoft.com/office/officeart/2005/8/layout/orgChart1"/>
    <dgm:cxn modelId="{6B245836-3BE6-4CE2-A544-79D5B46C5518}" srcId="{66D38CE4-3584-4B88-BF41-3E6B80EB5FBE}" destId="{7E1A3CD6-31A5-43CD-A9AC-246D07A5F638}" srcOrd="1" destOrd="0" parTransId="{D9C35DC4-EC2C-433A-8BAE-9C014E3B1D17}" sibTransId="{B089BDBA-8F27-4092-A768-A2F4C48B47CD}"/>
    <dgm:cxn modelId="{4A339636-335A-40E5-9E8B-EF3DC685919F}" type="presOf" srcId="{5F0818CA-D1EF-4A0C-8656-8C30DF98786A}" destId="{9777AA0F-9918-4B79-8139-C841D926248E}" srcOrd="0" destOrd="0" presId="urn:microsoft.com/office/officeart/2005/8/layout/orgChart1"/>
    <dgm:cxn modelId="{C3685638-5501-42E7-B660-EE786E5CC85D}" type="presOf" srcId="{4DA6D0B8-0D96-4A23-9199-5B7DFFB486A2}" destId="{E1D454AB-1840-405E-A3AD-0D1337126B01}" srcOrd="1" destOrd="0" presId="urn:microsoft.com/office/officeart/2005/8/layout/orgChart1"/>
    <dgm:cxn modelId="{54EDD45D-9ECA-485C-B971-7C1B2563DEEE}" type="presOf" srcId="{54205E7C-12F8-49A1-827B-04BD8F059202}" destId="{16FAC6BA-2F1C-491B-8756-F96F8616FE40}" srcOrd="0" destOrd="0" presId="urn:microsoft.com/office/officeart/2005/8/layout/orgChart1"/>
    <dgm:cxn modelId="{5B14905E-3F7C-4A8A-ACD4-B7E3458657EF}" type="presOf" srcId="{3EFC881B-65BA-46B1-A4B7-1DC96BB9B335}" destId="{48120F29-EB1B-42D2-89FE-1452E67C2C23}" srcOrd="0" destOrd="0" presId="urn:microsoft.com/office/officeart/2005/8/layout/orgChart1"/>
    <dgm:cxn modelId="{AD6BB663-4B35-4EE9-98F8-68867CE5D17B}" type="presOf" srcId="{FFA39124-8B58-48CB-8F17-F60D7624D88F}" destId="{E8D619A4-3EC2-42FB-9EC1-CA7C05E2FF00}" srcOrd="0" destOrd="0" presId="urn:microsoft.com/office/officeart/2005/8/layout/orgChart1"/>
    <dgm:cxn modelId="{7991B247-B99A-476D-8F7B-4584B4987307}" srcId="{7E1A3CD6-31A5-43CD-A9AC-246D07A5F638}" destId="{1D86DA42-F85A-4876-9DAD-DC8AD51329D3}" srcOrd="2" destOrd="0" parTransId="{BC593CD1-AC05-4DD2-9FE1-B67DC9266BF0}" sibTransId="{4F7ADCB5-A162-4C61-89D4-70B2F5238B4B}"/>
    <dgm:cxn modelId="{9F91FC47-7710-4015-858E-D11760A4308B}" srcId="{C0B2B611-DA77-416B-AD98-29F1A265776F}" destId="{177F1B7F-E178-4646-A685-100F66C1708B}" srcOrd="0" destOrd="0" parTransId="{80FB1FE3-B30F-4EAE-B8EC-CA3F473A7573}" sibTransId="{B666C0F9-5323-4E23-B795-CA2B3CBADEC8}"/>
    <dgm:cxn modelId="{D8D3594B-E693-4E6F-8977-A84BBA07D635}" type="presOf" srcId="{177F1B7F-E178-4646-A685-100F66C1708B}" destId="{323AA473-6241-4429-B2AF-E413D3C368B3}" srcOrd="0" destOrd="0" presId="urn:microsoft.com/office/officeart/2005/8/layout/orgChart1"/>
    <dgm:cxn modelId="{F636A36D-7DE5-4CBF-B3C3-C480481F7322}" type="presOf" srcId="{FA6F8B8B-7D6E-4233-852E-3F69D436033F}" destId="{2AFD1D1D-86D1-4791-B5D2-8C9A1CCCEB27}" srcOrd="0" destOrd="0" presId="urn:microsoft.com/office/officeart/2005/8/layout/orgChart1"/>
    <dgm:cxn modelId="{777ED253-FD1D-4500-A920-1497CCC50798}" srcId="{7E1A3CD6-31A5-43CD-A9AC-246D07A5F638}" destId="{634AE3D2-5CF3-421C-AA6A-3FE9C0132399}" srcOrd="1" destOrd="0" parTransId="{54205E7C-12F8-49A1-827B-04BD8F059202}" sibTransId="{FF798E5D-EC1E-417E-BCA9-B072F1CDC5DE}"/>
    <dgm:cxn modelId="{092C385A-70EF-4ED1-9492-299902ADFB09}" type="presOf" srcId="{634AE3D2-5CF3-421C-AA6A-3FE9C0132399}" destId="{C4F35563-0B79-4FDB-AD9A-909204A537FA}" srcOrd="1" destOrd="0" presId="urn:microsoft.com/office/officeart/2005/8/layout/orgChart1"/>
    <dgm:cxn modelId="{BF36697E-9030-49EB-89AC-BA60478EC065}" srcId="{3EFC881B-65BA-46B1-A4B7-1DC96BB9B335}" destId="{589698F9-63B4-4741-A6AB-DAFED0323020}" srcOrd="2" destOrd="0" parTransId="{134A390A-0DB7-46B7-BA1A-48D3FF078627}" sibTransId="{9CF71599-9F2B-4689-8E08-C95BC0717221}"/>
    <dgm:cxn modelId="{85857D82-BBA7-4E7C-99C7-4249347A71B3}" type="presOf" srcId="{FFA39124-8B58-48CB-8F17-F60D7624D88F}" destId="{8E77A5BE-749B-4AFD-A518-04A8F2CE611A}" srcOrd="1" destOrd="0" presId="urn:microsoft.com/office/officeart/2005/8/layout/orgChart1"/>
    <dgm:cxn modelId="{1F116288-C779-41D7-AAA3-43C042D67ED7}" srcId="{3EFC881B-65BA-46B1-A4B7-1DC96BB9B335}" destId="{049DD331-F57A-45BB-A120-2EFC37EF3768}" srcOrd="1" destOrd="0" parTransId="{5F0818CA-D1EF-4A0C-8656-8C30DF98786A}" sibTransId="{D93839F8-8D48-4C17-A3F7-87C8D15B3DAE}"/>
    <dgm:cxn modelId="{7C80FD88-7E0A-4E4C-BFC9-2651A2C90922}" type="presOf" srcId="{049DD331-F57A-45BB-A120-2EFC37EF3768}" destId="{DF52B6D8-686A-49E9-9D09-6E4962F7A9D7}" srcOrd="1" destOrd="0" presId="urn:microsoft.com/office/officeart/2005/8/layout/orgChart1"/>
    <dgm:cxn modelId="{3D605289-5D52-4BD5-A0C6-2433DCF3D9E4}" type="presOf" srcId="{DC4A918F-19DF-4C96-B327-73AF7C780AB1}" destId="{19986CC9-583F-41F5-A3E1-2F7251EAAA9D}" srcOrd="0" destOrd="0" presId="urn:microsoft.com/office/officeart/2005/8/layout/orgChart1"/>
    <dgm:cxn modelId="{DAE72496-37A9-44BF-AC3F-523F4340537A}" type="presOf" srcId="{BC593CD1-AC05-4DD2-9FE1-B67DC9266BF0}" destId="{BB6744D0-248E-45E2-9BEA-6C57F02E9CB7}" srcOrd="0" destOrd="0" presId="urn:microsoft.com/office/officeart/2005/8/layout/orgChart1"/>
    <dgm:cxn modelId="{0EE5D8A1-304A-4886-B344-8BB9ADE11E8B}" type="presOf" srcId="{049DD331-F57A-45BB-A120-2EFC37EF3768}" destId="{5F924548-7CDF-4112-9588-3AAB330935D6}" srcOrd="0" destOrd="0" presId="urn:microsoft.com/office/officeart/2005/8/layout/orgChart1"/>
    <dgm:cxn modelId="{E735E7A3-C48C-4E46-8429-8C48D55B120F}" type="presOf" srcId="{D9C35DC4-EC2C-433A-8BAE-9C014E3B1D17}" destId="{1F665CA4-FA9F-4562-AAF1-D69182EE1B1C}" srcOrd="0" destOrd="0" presId="urn:microsoft.com/office/officeart/2005/8/layout/orgChart1"/>
    <dgm:cxn modelId="{2B6131AC-416A-4872-9398-4CF99FE803B8}" srcId="{3EFC881B-65BA-46B1-A4B7-1DC96BB9B335}" destId="{4DA6D0B8-0D96-4A23-9199-5B7DFFB486A2}" srcOrd="0" destOrd="0" parTransId="{FEF62507-4090-4600-AEA5-3FE8A4083D13}" sibTransId="{A43C17A0-9BA4-41E5-A9F8-CFA8159AA0E8}"/>
    <dgm:cxn modelId="{1F3618B0-E7EC-447B-8110-F587911C394D}" type="presOf" srcId="{589698F9-63B4-4741-A6AB-DAFED0323020}" destId="{44513A39-8A91-4FF1-9AD1-56C793034BAD}" srcOrd="1" destOrd="0" presId="urn:microsoft.com/office/officeart/2005/8/layout/orgChart1"/>
    <dgm:cxn modelId="{396B04BB-8803-4DB8-B095-5380ABCD4AAB}" type="presOf" srcId="{634AE3D2-5CF3-421C-AA6A-3FE9C0132399}" destId="{6DB453CD-0CE4-42AA-9812-980CD7308BFF}" srcOrd="0" destOrd="0" presId="urn:microsoft.com/office/officeart/2005/8/layout/orgChart1"/>
    <dgm:cxn modelId="{50220ABC-1D53-45ED-97BA-E79A9A8CDE23}" srcId="{66D38CE4-3584-4B88-BF41-3E6B80EB5FBE}" destId="{3EFC881B-65BA-46B1-A4B7-1DC96BB9B335}" srcOrd="0" destOrd="0" parTransId="{40B37C43-D880-4F5E-950E-F4AB3BCD888A}" sibTransId="{66F7421D-4885-4BCE-8B98-7C16681B6A37}"/>
    <dgm:cxn modelId="{12F29FC5-55DA-47E2-999F-9FB804829A8A}" srcId="{7E1A3CD6-31A5-43CD-A9AC-246D07A5F638}" destId="{DC4A918F-19DF-4C96-B327-73AF7C780AB1}" srcOrd="0" destOrd="0" parTransId="{FA6F8B8B-7D6E-4233-852E-3F69D436033F}" sibTransId="{90D2CBD0-FA82-4760-B5DA-BB07A418992D}"/>
    <dgm:cxn modelId="{FB8BEEC5-5904-4DD2-B43F-544342195E3A}" type="presOf" srcId="{1D86DA42-F85A-4876-9DAD-DC8AD51329D3}" destId="{5A40B725-3BD9-4329-839F-2F92F05472DF}" srcOrd="1" destOrd="0" presId="urn:microsoft.com/office/officeart/2005/8/layout/orgChart1"/>
    <dgm:cxn modelId="{BCC885C7-1AF7-468F-97D7-D92A854E3241}" type="presOf" srcId="{589698F9-63B4-4741-A6AB-DAFED0323020}" destId="{0FCFDADC-0984-4873-B9FB-1CD6237408D3}" srcOrd="0" destOrd="0" presId="urn:microsoft.com/office/officeart/2005/8/layout/orgChart1"/>
    <dgm:cxn modelId="{E41E4FD6-689F-4F11-91F2-CE1F7DBD3F77}" type="presOf" srcId="{134A390A-0DB7-46B7-BA1A-48D3FF078627}" destId="{AC063D54-656F-4541-8099-E8D713A3066A}" srcOrd="0" destOrd="0" presId="urn:microsoft.com/office/officeart/2005/8/layout/orgChart1"/>
    <dgm:cxn modelId="{4A8B90D8-8CAD-4670-98A1-3ACE1EF5A347}" type="presOf" srcId="{4DA6D0B8-0D96-4A23-9199-5B7DFFB486A2}" destId="{DB5C4F8C-D079-455B-B3BC-BB66705FEFF5}" srcOrd="0" destOrd="0" presId="urn:microsoft.com/office/officeart/2005/8/layout/orgChart1"/>
    <dgm:cxn modelId="{4FEC0CDC-D2C5-4572-985F-7DAAACAA54C7}" type="presOf" srcId="{3EFC881B-65BA-46B1-A4B7-1DC96BB9B335}" destId="{220095DD-39D6-4667-92E8-18C58D3827E1}" srcOrd="1" destOrd="0" presId="urn:microsoft.com/office/officeart/2005/8/layout/orgChart1"/>
    <dgm:cxn modelId="{994454E8-55F8-4965-8E56-820EF7B62632}" srcId="{66D38CE4-3584-4B88-BF41-3E6B80EB5FBE}" destId="{FFA39124-8B58-48CB-8F17-F60D7624D88F}" srcOrd="2" destOrd="0" parTransId="{5179BF49-5E7D-43CC-B1CF-C0BD40C6C91A}" sibTransId="{EDCFCACB-4D51-4916-ACD0-8A2C3758F22F}"/>
    <dgm:cxn modelId="{F2D9ECF4-E5D0-4C7C-825B-B0C2E91EF260}" type="presOf" srcId="{DC4A918F-19DF-4C96-B327-73AF7C780AB1}" destId="{82B041DB-A6BE-4B1E-BBAA-DBA68F47323F}" srcOrd="1" destOrd="0" presId="urn:microsoft.com/office/officeart/2005/8/layout/orgChart1"/>
    <dgm:cxn modelId="{798120FB-9083-4E35-AC0F-828C88F3FD68}" srcId="{177F1B7F-E178-4646-A685-100F66C1708B}" destId="{66D38CE4-3584-4B88-BF41-3E6B80EB5FBE}" srcOrd="0" destOrd="0" parTransId="{C947CAA9-75E1-467D-B5F2-C0C895571DCB}" sibTransId="{B67CCF76-E4B7-4896-95D9-91B7FC793EC9}"/>
    <dgm:cxn modelId="{7C5C71CB-0B87-4542-85F7-187C945D60F0}" type="presParOf" srcId="{2CB85C3E-0421-494D-A8E0-E0E4BE4BEF4F}" destId="{B99B67AC-C0BF-48C7-BAA0-C38FA72F81C1}" srcOrd="0" destOrd="0" presId="urn:microsoft.com/office/officeart/2005/8/layout/orgChart1"/>
    <dgm:cxn modelId="{92B18283-77BA-464B-BF18-66743D5DC688}" type="presParOf" srcId="{B99B67AC-C0BF-48C7-BAA0-C38FA72F81C1}" destId="{611FC9DA-46CF-4253-AE04-A42F5F3BB11F}" srcOrd="0" destOrd="0" presId="urn:microsoft.com/office/officeart/2005/8/layout/orgChart1"/>
    <dgm:cxn modelId="{7F08341A-166A-4E59-B1CC-9ECD00C27AFA}" type="presParOf" srcId="{611FC9DA-46CF-4253-AE04-A42F5F3BB11F}" destId="{323AA473-6241-4429-B2AF-E413D3C368B3}" srcOrd="0" destOrd="0" presId="urn:microsoft.com/office/officeart/2005/8/layout/orgChart1"/>
    <dgm:cxn modelId="{598707EA-D7F8-41A4-B7B8-390F2EE12399}" type="presParOf" srcId="{611FC9DA-46CF-4253-AE04-A42F5F3BB11F}" destId="{A6F6FAA6-161F-49E8-A1EB-1692180D63DD}" srcOrd="1" destOrd="0" presId="urn:microsoft.com/office/officeart/2005/8/layout/orgChart1"/>
    <dgm:cxn modelId="{ECDF1DD2-2FB4-4267-8560-9D7704F6DCD6}" type="presParOf" srcId="{B99B67AC-C0BF-48C7-BAA0-C38FA72F81C1}" destId="{8D74BB8B-2ACE-4D53-A277-A69527831B0B}" srcOrd="1" destOrd="0" presId="urn:microsoft.com/office/officeart/2005/8/layout/orgChart1"/>
    <dgm:cxn modelId="{14A83649-06A1-4FA7-BB5A-474B4DA9D98A}" type="presParOf" srcId="{8D74BB8B-2ACE-4D53-A277-A69527831B0B}" destId="{000D4971-5487-42FC-A2A5-E62703804EC8}" srcOrd="0" destOrd="0" presId="urn:microsoft.com/office/officeart/2005/8/layout/orgChart1"/>
    <dgm:cxn modelId="{3E138B13-ED21-4EB2-9137-44EB33434DB0}" type="presParOf" srcId="{8D74BB8B-2ACE-4D53-A277-A69527831B0B}" destId="{50D83C59-94F6-4701-A814-00B1D5A9F6A4}" srcOrd="1" destOrd="0" presId="urn:microsoft.com/office/officeart/2005/8/layout/orgChart1"/>
    <dgm:cxn modelId="{9B49AB71-A2D3-48E2-B2AF-5D8C2ABC2729}" type="presParOf" srcId="{50D83C59-94F6-4701-A814-00B1D5A9F6A4}" destId="{36EF4743-D253-4EA0-AEB9-8A45A2726578}" srcOrd="0" destOrd="0" presId="urn:microsoft.com/office/officeart/2005/8/layout/orgChart1"/>
    <dgm:cxn modelId="{132858C6-06D1-484C-AEDF-1C9813747E82}" type="presParOf" srcId="{36EF4743-D253-4EA0-AEB9-8A45A2726578}" destId="{D6A8038D-335E-4DDA-A176-3315B4DE33E7}" srcOrd="0" destOrd="0" presId="urn:microsoft.com/office/officeart/2005/8/layout/orgChart1"/>
    <dgm:cxn modelId="{7CB190EC-98A7-4860-9729-5AAA6F938398}" type="presParOf" srcId="{36EF4743-D253-4EA0-AEB9-8A45A2726578}" destId="{92E80AAF-1A3C-4A4A-87F1-81E2CF25DADD}" srcOrd="1" destOrd="0" presId="urn:microsoft.com/office/officeart/2005/8/layout/orgChart1"/>
    <dgm:cxn modelId="{CFDA1FF9-6A9C-4B3D-AFC8-ED80D5531EF8}" type="presParOf" srcId="{50D83C59-94F6-4701-A814-00B1D5A9F6A4}" destId="{B5641E13-C813-46F4-AA8B-6FFC9086F932}" srcOrd="1" destOrd="0" presId="urn:microsoft.com/office/officeart/2005/8/layout/orgChart1"/>
    <dgm:cxn modelId="{BEFC1515-B4E9-4CFB-B534-9514B788137D}" type="presParOf" srcId="{B5641E13-C813-46F4-AA8B-6FFC9086F932}" destId="{4026A317-9B8A-4D9E-8718-A7B17014786F}" srcOrd="0" destOrd="0" presId="urn:microsoft.com/office/officeart/2005/8/layout/orgChart1"/>
    <dgm:cxn modelId="{C68F8F89-B9CE-4DCA-B0E5-BC7756BFFC4D}" type="presParOf" srcId="{B5641E13-C813-46F4-AA8B-6FFC9086F932}" destId="{56155FE8-FA5A-4516-9AB6-A0A6B991EA55}" srcOrd="1" destOrd="0" presId="urn:microsoft.com/office/officeart/2005/8/layout/orgChart1"/>
    <dgm:cxn modelId="{92E204CA-3AE6-476B-8A1E-65804B51C4BB}" type="presParOf" srcId="{56155FE8-FA5A-4516-9AB6-A0A6B991EA55}" destId="{C91EFDE2-279B-4F9E-B4CC-59410E86A2E0}" srcOrd="0" destOrd="0" presId="urn:microsoft.com/office/officeart/2005/8/layout/orgChart1"/>
    <dgm:cxn modelId="{B713A23F-2471-45C7-8383-D62ED595766B}" type="presParOf" srcId="{C91EFDE2-279B-4F9E-B4CC-59410E86A2E0}" destId="{E8D619A4-3EC2-42FB-9EC1-CA7C05E2FF00}" srcOrd="0" destOrd="0" presId="urn:microsoft.com/office/officeart/2005/8/layout/orgChart1"/>
    <dgm:cxn modelId="{1D452E98-2B33-49A4-AB9F-084044161A47}" type="presParOf" srcId="{C91EFDE2-279B-4F9E-B4CC-59410E86A2E0}" destId="{8E77A5BE-749B-4AFD-A518-04A8F2CE611A}" srcOrd="1" destOrd="0" presId="urn:microsoft.com/office/officeart/2005/8/layout/orgChart1"/>
    <dgm:cxn modelId="{2857026B-14B7-48B6-AD12-31599C4BB10C}" type="presParOf" srcId="{56155FE8-FA5A-4516-9AB6-A0A6B991EA55}" destId="{517A9AE3-1E0F-453D-A212-97E24D323191}" srcOrd="1" destOrd="0" presId="urn:microsoft.com/office/officeart/2005/8/layout/orgChart1"/>
    <dgm:cxn modelId="{08744552-8FC6-4142-B4DA-03E7C3C0A679}" type="presParOf" srcId="{56155FE8-FA5A-4516-9AB6-A0A6B991EA55}" destId="{5100B9BA-B818-4990-8932-04F74E35E857}" srcOrd="2" destOrd="0" presId="urn:microsoft.com/office/officeart/2005/8/layout/orgChart1"/>
    <dgm:cxn modelId="{A38ECD88-1008-473C-8F7A-1F010AD17005}" type="presParOf" srcId="{50D83C59-94F6-4701-A814-00B1D5A9F6A4}" destId="{2C40D160-9B5E-4EC5-9E7A-990A0A8F38F5}" srcOrd="2" destOrd="0" presId="urn:microsoft.com/office/officeart/2005/8/layout/orgChart1"/>
    <dgm:cxn modelId="{78247A69-8BBA-4577-888D-6C79E02DCFAC}" type="presParOf" srcId="{2C40D160-9B5E-4EC5-9E7A-990A0A8F38F5}" destId="{34D7B465-08FE-433F-8ADB-06201A731D5E}" srcOrd="0" destOrd="0" presId="urn:microsoft.com/office/officeart/2005/8/layout/orgChart1"/>
    <dgm:cxn modelId="{A0C9B8EB-AF8D-40B2-90C1-076624878AAD}" type="presParOf" srcId="{2C40D160-9B5E-4EC5-9E7A-990A0A8F38F5}" destId="{E106E63B-3232-49EF-84E8-FE482BB69871}" srcOrd="1" destOrd="0" presId="urn:microsoft.com/office/officeart/2005/8/layout/orgChart1"/>
    <dgm:cxn modelId="{CC402EC4-C4ED-40CF-8D8A-BB39BCB3A4F6}" type="presParOf" srcId="{E106E63B-3232-49EF-84E8-FE482BB69871}" destId="{9FF7C177-900D-4FDC-8FDA-E3B8D37FD5EA}" srcOrd="0" destOrd="0" presId="urn:microsoft.com/office/officeart/2005/8/layout/orgChart1"/>
    <dgm:cxn modelId="{3790E7F0-8B99-46F0-B44A-96174581E3F8}" type="presParOf" srcId="{9FF7C177-900D-4FDC-8FDA-E3B8D37FD5EA}" destId="{48120F29-EB1B-42D2-89FE-1452E67C2C23}" srcOrd="0" destOrd="0" presId="urn:microsoft.com/office/officeart/2005/8/layout/orgChart1"/>
    <dgm:cxn modelId="{E679C24B-5C96-4B27-8A73-1CE07099ACA4}" type="presParOf" srcId="{9FF7C177-900D-4FDC-8FDA-E3B8D37FD5EA}" destId="{220095DD-39D6-4667-92E8-18C58D3827E1}" srcOrd="1" destOrd="0" presId="urn:microsoft.com/office/officeart/2005/8/layout/orgChart1"/>
    <dgm:cxn modelId="{41AFEEF3-6792-4FF2-B9A3-86016F5F45A7}" type="presParOf" srcId="{E106E63B-3232-49EF-84E8-FE482BB69871}" destId="{15A27DD7-5316-45A1-A610-3BF3E076E599}" srcOrd="1" destOrd="0" presId="urn:microsoft.com/office/officeart/2005/8/layout/orgChart1"/>
    <dgm:cxn modelId="{E8CCA717-05FD-41AA-84CC-31169706937B}" type="presParOf" srcId="{15A27DD7-5316-45A1-A610-3BF3E076E599}" destId="{A50A27BA-4A84-4473-9EFB-11F9E6F56F28}" srcOrd="0" destOrd="0" presId="urn:microsoft.com/office/officeart/2005/8/layout/orgChart1"/>
    <dgm:cxn modelId="{C8938601-4A26-46E4-84B7-B634C3D4D79D}" type="presParOf" srcId="{15A27DD7-5316-45A1-A610-3BF3E076E599}" destId="{90800F35-97E8-4A00-9F8A-AB9D5F2CA612}" srcOrd="1" destOrd="0" presId="urn:microsoft.com/office/officeart/2005/8/layout/orgChart1"/>
    <dgm:cxn modelId="{E255E9FB-E6F8-4576-BEC9-7A57B8782FB5}" type="presParOf" srcId="{90800F35-97E8-4A00-9F8A-AB9D5F2CA612}" destId="{914BEE66-8097-413A-9DE0-C76DA374D03F}" srcOrd="0" destOrd="0" presId="urn:microsoft.com/office/officeart/2005/8/layout/orgChart1"/>
    <dgm:cxn modelId="{89DA8310-B51F-4B2B-8B5B-C0081D8A1538}" type="presParOf" srcId="{914BEE66-8097-413A-9DE0-C76DA374D03F}" destId="{DB5C4F8C-D079-455B-B3BC-BB66705FEFF5}" srcOrd="0" destOrd="0" presId="urn:microsoft.com/office/officeart/2005/8/layout/orgChart1"/>
    <dgm:cxn modelId="{018DE88F-C3B2-4C0B-8411-74F496A90DC8}" type="presParOf" srcId="{914BEE66-8097-413A-9DE0-C76DA374D03F}" destId="{E1D454AB-1840-405E-A3AD-0D1337126B01}" srcOrd="1" destOrd="0" presId="urn:microsoft.com/office/officeart/2005/8/layout/orgChart1"/>
    <dgm:cxn modelId="{619C43AF-1AEC-4DF6-80B5-0B40E7EC9936}" type="presParOf" srcId="{90800F35-97E8-4A00-9F8A-AB9D5F2CA612}" destId="{90ADE8BD-4622-4777-AD4E-8394069219F6}" srcOrd="1" destOrd="0" presId="urn:microsoft.com/office/officeart/2005/8/layout/orgChart1"/>
    <dgm:cxn modelId="{4DBCC315-1C63-41F2-8889-68F6804C5BAB}" type="presParOf" srcId="{90800F35-97E8-4A00-9F8A-AB9D5F2CA612}" destId="{49E53526-FED3-4AB8-8A4D-846815C95771}" srcOrd="2" destOrd="0" presId="urn:microsoft.com/office/officeart/2005/8/layout/orgChart1"/>
    <dgm:cxn modelId="{16F41E05-1528-4781-A688-7C36AD88A7CC}" type="presParOf" srcId="{15A27DD7-5316-45A1-A610-3BF3E076E599}" destId="{9777AA0F-9918-4B79-8139-C841D926248E}" srcOrd="2" destOrd="0" presId="urn:microsoft.com/office/officeart/2005/8/layout/orgChart1"/>
    <dgm:cxn modelId="{B6F346A1-A4BE-49EF-8EB3-B110E89C12CA}" type="presParOf" srcId="{15A27DD7-5316-45A1-A610-3BF3E076E599}" destId="{C092C384-012D-47C2-9CE8-5A8A3B1F9DFE}" srcOrd="3" destOrd="0" presId="urn:microsoft.com/office/officeart/2005/8/layout/orgChart1"/>
    <dgm:cxn modelId="{FD7DF38C-F319-4FC1-956F-1D705A14E16B}" type="presParOf" srcId="{C092C384-012D-47C2-9CE8-5A8A3B1F9DFE}" destId="{CA32AD58-8FA1-46DA-A6F4-CEAD205753B8}" srcOrd="0" destOrd="0" presId="urn:microsoft.com/office/officeart/2005/8/layout/orgChart1"/>
    <dgm:cxn modelId="{DC46F365-DFDC-4021-A48D-6A7178CC4DF2}" type="presParOf" srcId="{CA32AD58-8FA1-46DA-A6F4-CEAD205753B8}" destId="{5F924548-7CDF-4112-9588-3AAB330935D6}" srcOrd="0" destOrd="0" presId="urn:microsoft.com/office/officeart/2005/8/layout/orgChart1"/>
    <dgm:cxn modelId="{818418DA-4D06-4DE0-AF1A-2D8BAA7748CD}" type="presParOf" srcId="{CA32AD58-8FA1-46DA-A6F4-CEAD205753B8}" destId="{DF52B6D8-686A-49E9-9D09-6E4962F7A9D7}" srcOrd="1" destOrd="0" presId="urn:microsoft.com/office/officeart/2005/8/layout/orgChart1"/>
    <dgm:cxn modelId="{EE3D9EF8-6DDA-4E06-BDEB-8F3AE73F900F}" type="presParOf" srcId="{C092C384-012D-47C2-9CE8-5A8A3B1F9DFE}" destId="{891CCFF7-6839-4E21-947C-8FF6F23EB9F6}" srcOrd="1" destOrd="0" presId="urn:microsoft.com/office/officeart/2005/8/layout/orgChart1"/>
    <dgm:cxn modelId="{DAAB405F-E5C7-46AF-B2E2-5D7B68F477C8}" type="presParOf" srcId="{C092C384-012D-47C2-9CE8-5A8A3B1F9DFE}" destId="{F6E7E2D5-440D-47B7-BC1F-34FBCA67F8A8}" srcOrd="2" destOrd="0" presId="urn:microsoft.com/office/officeart/2005/8/layout/orgChart1"/>
    <dgm:cxn modelId="{28D1C1C8-8953-4525-A7E2-47ACB9DEB218}" type="presParOf" srcId="{15A27DD7-5316-45A1-A610-3BF3E076E599}" destId="{AC063D54-656F-4541-8099-E8D713A3066A}" srcOrd="4" destOrd="0" presId="urn:microsoft.com/office/officeart/2005/8/layout/orgChart1"/>
    <dgm:cxn modelId="{4DF7986B-2059-4D2B-BC14-65BA6366CF18}" type="presParOf" srcId="{15A27DD7-5316-45A1-A610-3BF3E076E599}" destId="{0B247BFD-7092-4C39-AB4D-35721548140B}" srcOrd="5" destOrd="0" presId="urn:microsoft.com/office/officeart/2005/8/layout/orgChart1"/>
    <dgm:cxn modelId="{5F7A52B5-48FF-4E4D-9553-911EE596BD78}" type="presParOf" srcId="{0B247BFD-7092-4C39-AB4D-35721548140B}" destId="{D03D5B45-30A0-422E-AD4F-6FBA861D8BCE}" srcOrd="0" destOrd="0" presId="urn:microsoft.com/office/officeart/2005/8/layout/orgChart1"/>
    <dgm:cxn modelId="{9DD2EB4C-E18E-4908-A8EF-AE84FC807814}" type="presParOf" srcId="{D03D5B45-30A0-422E-AD4F-6FBA861D8BCE}" destId="{0FCFDADC-0984-4873-B9FB-1CD6237408D3}" srcOrd="0" destOrd="0" presId="urn:microsoft.com/office/officeart/2005/8/layout/orgChart1"/>
    <dgm:cxn modelId="{EE58978A-2C0F-4AC0-8155-75C6EF207972}" type="presParOf" srcId="{D03D5B45-30A0-422E-AD4F-6FBA861D8BCE}" destId="{44513A39-8A91-4FF1-9AD1-56C793034BAD}" srcOrd="1" destOrd="0" presId="urn:microsoft.com/office/officeart/2005/8/layout/orgChart1"/>
    <dgm:cxn modelId="{E85A5BFB-489D-4371-A7E6-2365F7FBEDD3}" type="presParOf" srcId="{0B247BFD-7092-4C39-AB4D-35721548140B}" destId="{9D5917DA-079A-47B1-9A68-3DB4F268A31B}" srcOrd="1" destOrd="0" presId="urn:microsoft.com/office/officeart/2005/8/layout/orgChart1"/>
    <dgm:cxn modelId="{D937686A-9A95-4591-A114-70A7A8726FB6}" type="presParOf" srcId="{0B247BFD-7092-4C39-AB4D-35721548140B}" destId="{35F35DD2-B5B8-4B4B-9CAF-060258F719E8}" srcOrd="2" destOrd="0" presId="urn:microsoft.com/office/officeart/2005/8/layout/orgChart1"/>
    <dgm:cxn modelId="{ADB5280B-9EAA-4D90-8C22-5B3BEE705211}" type="presParOf" srcId="{E106E63B-3232-49EF-84E8-FE482BB69871}" destId="{00BCD1B9-3E78-4BA4-99F6-426EE88BBA75}" srcOrd="2" destOrd="0" presId="urn:microsoft.com/office/officeart/2005/8/layout/orgChart1"/>
    <dgm:cxn modelId="{3633EA9C-A033-4E33-8180-133D0C1E13D8}" type="presParOf" srcId="{2C40D160-9B5E-4EC5-9E7A-990A0A8F38F5}" destId="{1F665CA4-FA9F-4562-AAF1-D69182EE1B1C}" srcOrd="2" destOrd="0" presId="urn:microsoft.com/office/officeart/2005/8/layout/orgChart1"/>
    <dgm:cxn modelId="{5293D2A7-72CE-4098-AE56-B597CA1DA766}" type="presParOf" srcId="{2C40D160-9B5E-4EC5-9E7A-990A0A8F38F5}" destId="{EFA71492-C334-40BE-93A9-4F47A5B90465}" srcOrd="3" destOrd="0" presId="urn:microsoft.com/office/officeart/2005/8/layout/orgChart1"/>
    <dgm:cxn modelId="{60C80BDA-ED10-43B8-9899-F43AAEF10C5C}" type="presParOf" srcId="{EFA71492-C334-40BE-93A9-4F47A5B90465}" destId="{A23E200E-E601-4A56-9C65-9882554AB373}" srcOrd="0" destOrd="0" presId="urn:microsoft.com/office/officeart/2005/8/layout/orgChart1"/>
    <dgm:cxn modelId="{D9A7CCF7-4FD7-493D-B87B-811FD77FCE3D}" type="presParOf" srcId="{A23E200E-E601-4A56-9C65-9882554AB373}" destId="{DBD6E193-B562-4257-9A5E-7F24C80F1A3F}" srcOrd="0" destOrd="0" presId="urn:microsoft.com/office/officeart/2005/8/layout/orgChart1"/>
    <dgm:cxn modelId="{452ABA3E-3AA7-43B4-B3CD-F86FD1DE1E22}" type="presParOf" srcId="{A23E200E-E601-4A56-9C65-9882554AB373}" destId="{19A47121-32AD-4385-9165-F17A6F9DE603}" srcOrd="1" destOrd="0" presId="urn:microsoft.com/office/officeart/2005/8/layout/orgChart1"/>
    <dgm:cxn modelId="{1A0B5FBC-8E13-4F48-AB84-ED3D9CE6DA36}" type="presParOf" srcId="{EFA71492-C334-40BE-93A9-4F47A5B90465}" destId="{CD97FE80-FD51-4270-8658-78FCFBAA0320}" srcOrd="1" destOrd="0" presId="urn:microsoft.com/office/officeart/2005/8/layout/orgChart1"/>
    <dgm:cxn modelId="{EAEF8FC2-9899-44C7-A653-523B7CAF7D8B}" type="presParOf" srcId="{CD97FE80-FD51-4270-8658-78FCFBAA0320}" destId="{2AFD1D1D-86D1-4791-B5D2-8C9A1CCCEB27}" srcOrd="0" destOrd="0" presId="urn:microsoft.com/office/officeart/2005/8/layout/orgChart1"/>
    <dgm:cxn modelId="{91F4796F-BAB8-4B26-B73D-F253FB5A9925}" type="presParOf" srcId="{CD97FE80-FD51-4270-8658-78FCFBAA0320}" destId="{49725C67-7A54-47F5-8FA2-EB66FF0FC8F9}" srcOrd="1" destOrd="0" presId="urn:microsoft.com/office/officeart/2005/8/layout/orgChart1"/>
    <dgm:cxn modelId="{1AE10C39-A236-444C-85D3-316511648906}" type="presParOf" srcId="{49725C67-7A54-47F5-8FA2-EB66FF0FC8F9}" destId="{E92DD032-0847-4FF7-BCF0-E6C84875A65B}" srcOrd="0" destOrd="0" presId="urn:microsoft.com/office/officeart/2005/8/layout/orgChart1"/>
    <dgm:cxn modelId="{D3890B9B-C88B-4E25-AFD0-27C9F7454646}" type="presParOf" srcId="{E92DD032-0847-4FF7-BCF0-E6C84875A65B}" destId="{19986CC9-583F-41F5-A3E1-2F7251EAAA9D}" srcOrd="0" destOrd="0" presId="urn:microsoft.com/office/officeart/2005/8/layout/orgChart1"/>
    <dgm:cxn modelId="{F60C914A-319A-4C0A-9090-17CCC971E6F4}" type="presParOf" srcId="{E92DD032-0847-4FF7-BCF0-E6C84875A65B}" destId="{82B041DB-A6BE-4B1E-BBAA-DBA68F47323F}" srcOrd="1" destOrd="0" presId="urn:microsoft.com/office/officeart/2005/8/layout/orgChart1"/>
    <dgm:cxn modelId="{D7FB269B-100E-4A06-94AA-04F21D37DD55}" type="presParOf" srcId="{49725C67-7A54-47F5-8FA2-EB66FF0FC8F9}" destId="{802450D2-4AEF-42DC-8349-6FAD7E356183}" srcOrd="1" destOrd="0" presId="urn:microsoft.com/office/officeart/2005/8/layout/orgChart1"/>
    <dgm:cxn modelId="{361E80EC-9310-4A3B-A246-B934B6F2A159}" type="presParOf" srcId="{49725C67-7A54-47F5-8FA2-EB66FF0FC8F9}" destId="{B1BF68CB-7032-4096-8B6C-21558C69966B}" srcOrd="2" destOrd="0" presId="urn:microsoft.com/office/officeart/2005/8/layout/orgChart1"/>
    <dgm:cxn modelId="{B9A83994-9FA9-4A99-947E-3E4AA3A22491}" type="presParOf" srcId="{CD97FE80-FD51-4270-8658-78FCFBAA0320}" destId="{16FAC6BA-2F1C-491B-8756-F96F8616FE40}" srcOrd="2" destOrd="0" presId="urn:microsoft.com/office/officeart/2005/8/layout/orgChart1"/>
    <dgm:cxn modelId="{640FED83-AB70-4C26-8C53-DD202964255C}" type="presParOf" srcId="{CD97FE80-FD51-4270-8658-78FCFBAA0320}" destId="{A239B038-98A9-42B7-BA85-7D22D019140C}" srcOrd="3" destOrd="0" presId="urn:microsoft.com/office/officeart/2005/8/layout/orgChart1"/>
    <dgm:cxn modelId="{BFEC7AFC-A58D-41EF-A3C3-344209A29971}" type="presParOf" srcId="{A239B038-98A9-42B7-BA85-7D22D019140C}" destId="{3A49833B-FDE6-4615-BE5A-15F940D76B88}" srcOrd="0" destOrd="0" presId="urn:microsoft.com/office/officeart/2005/8/layout/orgChart1"/>
    <dgm:cxn modelId="{F0E0D95B-9168-480F-A242-9B3D4406F75E}" type="presParOf" srcId="{3A49833B-FDE6-4615-BE5A-15F940D76B88}" destId="{6DB453CD-0CE4-42AA-9812-980CD7308BFF}" srcOrd="0" destOrd="0" presId="urn:microsoft.com/office/officeart/2005/8/layout/orgChart1"/>
    <dgm:cxn modelId="{F1E1ADC0-DA7D-41E3-85A5-EEF49733799B}" type="presParOf" srcId="{3A49833B-FDE6-4615-BE5A-15F940D76B88}" destId="{C4F35563-0B79-4FDB-AD9A-909204A537FA}" srcOrd="1" destOrd="0" presId="urn:microsoft.com/office/officeart/2005/8/layout/orgChart1"/>
    <dgm:cxn modelId="{3E295D4F-5766-46DC-B226-549F0B4B776F}" type="presParOf" srcId="{A239B038-98A9-42B7-BA85-7D22D019140C}" destId="{8371357B-4CC2-408E-AA59-989A9B39D3FC}" srcOrd="1" destOrd="0" presId="urn:microsoft.com/office/officeart/2005/8/layout/orgChart1"/>
    <dgm:cxn modelId="{E0C30706-709B-49A0-9121-A8954432B450}" type="presParOf" srcId="{A239B038-98A9-42B7-BA85-7D22D019140C}" destId="{D1C57851-FC83-43DA-A628-D92D19777F0D}" srcOrd="2" destOrd="0" presId="urn:microsoft.com/office/officeart/2005/8/layout/orgChart1"/>
    <dgm:cxn modelId="{C6555418-AB3F-4842-AC67-D51270FC4CDD}" type="presParOf" srcId="{CD97FE80-FD51-4270-8658-78FCFBAA0320}" destId="{BB6744D0-248E-45E2-9BEA-6C57F02E9CB7}" srcOrd="4" destOrd="0" presId="urn:microsoft.com/office/officeart/2005/8/layout/orgChart1"/>
    <dgm:cxn modelId="{F85FE203-EC19-43D2-AA5C-B3B4F5D007B0}" type="presParOf" srcId="{CD97FE80-FD51-4270-8658-78FCFBAA0320}" destId="{1D6BBA6F-09A8-4064-B9F4-684E5847AD55}" srcOrd="5" destOrd="0" presId="urn:microsoft.com/office/officeart/2005/8/layout/orgChart1"/>
    <dgm:cxn modelId="{28BBCF57-F6F4-4F10-884B-71CF485C17CD}" type="presParOf" srcId="{1D6BBA6F-09A8-4064-B9F4-684E5847AD55}" destId="{F32ED343-209D-4176-A573-3C09B27ADF06}" srcOrd="0" destOrd="0" presId="urn:microsoft.com/office/officeart/2005/8/layout/orgChart1"/>
    <dgm:cxn modelId="{34693AF6-32FC-47BD-A5E2-64884B89BB30}" type="presParOf" srcId="{F32ED343-209D-4176-A573-3C09B27ADF06}" destId="{EA6A9B42-4211-453A-A16A-7C639614F44C}" srcOrd="0" destOrd="0" presId="urn:microsoft.com/office/officeart/2005/8/layout/orgChart1"/>
    <dgm:cxn modelId="{EC9A18E3-F3C9-44DF-A61F-E2E3283E6412}" type="presParOf" srcId="{F32ED343-209D-4176-A573-3C09B27ADF06}" destId="{5A40B725-3BD9-4329-839F-2F92F05472DF}" srcOrd="1" destOrd="0" presId="urn:microsoft.com/office/officeart/2005/8/layout/orgChart1"/>
    <dgm:cxn modelId="{1BC4C7DB-39C9-496E-B8F5-AA249A658265}" type="presParOf" srcId="{1D6BBA6F-09A8-4064-B9F4-684E5847AD55}" destId="{54EC0BE5-8127-4AA9-8C0F-ABD1A6D198AD}" srcOrd="1" destOrd="0" presId="urn:microsoft.com/office/officeart/2005/8/layout/orgChart1"/>
    <dgm:cxn modelId="{D9CD5FDB-98F7-4963-9ECB-A8B9F6A4F1CC}" type="presParOf" srcId="{1D6BBA6F-09A8-4064-B9F4-684E5847AD55}" destId="{799027A0-EC04-4198-9BAD-5F95FEB8CE2A}" srcOrd="2" destOrd="0" presId="urn:microsoft.com/office/officeart/2005/8/layout/orgChart1"/>
    <dgm:cxn modelId="{76F42290-9F78-4F6A-8DDC-79FEB1DBBED1}" type="presParOf" srcId="{EFA71492-C334-40BE-93A9-4F47A5B90465}" destId="{1639726A-0C31-4640-842A-16AF91BF6A7F}" srcOrd="2" destOrd="0" presId="urn:microsoft.com/office/officeart/2005/8/layout/orgChart1"/>
    <dgm:cxn modelId="{AA1B6A15-D25D-4F1B-9B47-A523368876EB}" type="presParOf" srcId="{B99B67AC-C0BF-48C7-BAA0-C38FA72F81C1}" destId="{8A3C03EB-3226-4863-B75C-71FD5321727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744D0-248E-45E2-9BEA-6C57F02E9CB7}">
      <dsp:nvSpPr>
        <dsp:cNvPr id="0" name=""/>
        <dsp:cNvSpPr/>
      </dsp:nvSpPr>
      <dsp:spPr>
        <a:xfrm>
          <a:off x="1475891" y="2363924"/>
          <a:ext cx="229922" cy="1916098"/>
        </a:xfrm>
        <a:custGeom>
          <a:avLst/>
          <a:gdLst/>
          <a:ahLst/>
          <a:cxnLst/>
          <a:rect l="0" t="0" r="0" b="0"/>
          <a:pathLst>
            <a:path>
              <a:moveTo>
                <a:pt x="0" y="0"/>
              </a:moveTo>
              <a:lnTo>
                <a:pt x="0" y="1327625"/>
              </a:lnTo>
              <a:lnTo>
                <a:pt x="159308" y="1327625"/>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6FAC6BA-2F1C-491B-8756-F96F8616FE40}">
      <dsp:nvSpPr>
        <dsp:cNvPr id="0" name=""/>
        <dsp:cNvSpPr/>
      </dsp:nvSpPr>
      <dsp:spPr>
        <a:xfrm>
          <a:off x="1475891" y="2363924"/>
          <a:ext cx="217557" cy="1153301"/>
        </a:xfrm>
        <a:custGeom>
          <a:avLst/>
          <a:gdLst/>
          <a:ahLst/>
          <a:cxnLst/>
          <a:rect l="0" t="0" r="0" b="0"/>
          <a:pathLst>
            <a:path>
              <a:moveTo>
                <a:pt x="0" y="0"/>
              </a:moveTo>
              <a:lnTo>
                <a:pt x="0" y="799098"/>
              </a:lnTo>
              <a:lnTo>
                <a:pt x="150741" y="799098"/>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AFD1D1D-86D1-4791-B5D2-8C9A1CCCEB27}">
      <dsp:nvSpPr>
        <dsp:cNvPr id="0" name=""/>
        <dsp:cNvSpPr/>
      </dsp:nvSpPr>
      <dsp:spPr>
        <a:xfrm>
          <a:off x="1475891" y="2363924"/>
          <a:ext cx="192544" cy="441661"/>
        </a:xfrm>
        <a:custGeom>
          <a:avLst/>
          <a:gdLst/>
          <a:ahLst/>
          <a:cxnLst/>
          <a:rect l="0" t="0" r="0" b="0"/>
          <a:pathLst>
            <a:path>
              <a:moveTo>
                <a:pt x="0" y="0"/>
              </a:moveTo>
              <a:lnTo>
                <a:pt x="0" y="306018"/>
              </a:lnTo>
              <a:lnTo>
                <a:pt x="133410" y="306018"/>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F665CA4-FA9F-4562-AAF1-D69182EE1B1C}">
      <dsp:nvSpPr>
        <dsp:cNvPr id="0" name=""/>
        <dsp:cNvSpPr/>
      </dsp:nvSpPr>
      <dsp:spPr>
        <a:xfrm>
          <a:off x="2915732" y="1767249"/>
          <a:ext cx="1382477" cy="332824"/>
        </a:xfrm>
        <a:custGeom>
          <a:avLst/>
          <a:gdLst/>
          <a:ahLst/>
          <a:cxnLst/>
          <a:rect l="0" t="0" r="0" b="0"/>
          <a:pathLst>
            <a:path>
              <a:moveTo>
                <a:pt x="957890" y="0"/>
              </a:moveTo>
              <a:lnTo>
                <a:pt x="957890" y="230607"/>
              </a:lnTo>
              <a:lnTo>
                <a:pt x="0" y="23060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C063D54-656F-4541-8099-E8D713A3066A}">
      <dsp:nvSpPr>
        <dsp:cNvPr id="0" name=""/>
        <dsp:cNvSpPr/>
      </dsp:nvSpPr>
      <dsp:spPr>
        <a:xfrm>
          <a:off x="6364654" y="2356262"/>
          <a:ext cx="220141" cy="1903249"/>
        </a:xfrm>
        <a:custGeom>
          <a:avLst/>
          <a:gdLst/>
          <a:ahLst/>
          <a:cxnLst/>
          <a:rect l="0" t="0" r="0" b="0"/>
          <a:pathLst>
            <a:path>
              <a:moveTo>
                <a:pt x="0" y="0"/>
              </a:moveTo>
              <a:lnTo>
                <a:pt x="0" y="1318722"/>
              </a:lnTo>
              <a:lnTo>
                <a:pt x="151390" y="1318722"/>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777AA0F-9918-4B79-8139-C841D926248E}">
      <dsp:nvSpPr>
        <dsp:cNvPr id="0" name=""/>
        <dsp:cNvSpPr/>
      </dsp:nvSpPr>
      <dsp:spPr>
        <a:xfrm>
          <a:off x="6364654" y="2356262"/>
          <a:ext cx="254510" cy="1111430"/>
        </a:xfrm>
        <a:custGeom>
          <a:avLst/>
          <a:gdLst/>
          <a:ahLst/>
          <a:cxnLst/>
          <a:rect l="0" t="0" r="0" b="0"/>
          <a:pathLst>
            <a:path>
              <a:moveTo>
                <a:pt x="0" y="0"/>
              </a:moveTo>
              <a:lnTo>
                <a:pt x="0" y="770087"/>
              </a:lnTo>
              <a:lnTo>
                <a:pt x="151390" y="770087"/>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50A27BA-4A84-4473-9EFB-11F9E6F56F28}">
      <dsp:nvSpPr>
        <dsp:cNvPr id="0" name=""/>
        <dsp:cNvSpPr/>
      </dsp:nvSpPr>
      <dsp:spPr>
        <a:xfrm>
          <a:off x="6364654" y="2356262"/>
          <a:ext cx="259930" cy="400641"/>
        </a:xfrm>
        <a:custGeom>
          <a:avLst/>
          <a:gdLst/>
          <a:ahLst/>
          <a:cxnLst/>
          <a:rect l="0" t="0" r="0" b="0"/>
          <a:pathLst>
            <a:path>
              <a:moveTo>
                <a:pt x="0" y="0"/>
              </a:moveTo>
              <a:lnTo>
                <a:pt x="0" y="277596"/>
              </a:lnTo>
              <a:lnTo>
                <a:pt x="155145" y="277596"/>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4D7B465-08FE-433F-8ADB-06201A731D5E}">
      <dsp:nvSpPr>
        <dsp:cNvPr id="0" name=""/>
        <dsp:cNvSpPr/>
      </dsp:nvSpPr>
      <dsp:spPr>
        <a:xfrm>
          <a:off x="4298210" y="1767249"/>
          <a:ext cx="333362" cy="325162"/>
        </a:xfrm>
        <a:custGeom>
          <a:avLst/>
          <a:gdLst/>
          <a:ahLst/>
          <a:cxnLst/>
          <a:rect l="0" t="0" r="0" b="0"/>
          <a:pathLst>
            <a:path>
              <a:moveTo>
                <a:pt x="0" y="0"/>
              </a:moveTo>
              <a:lnTo>
                <a:pt x="0" y="225298"/>
              </a:lnTo>
              <a:lnTo>
                <a:pt x="230980" y="225298"/>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26A317-9B8A-4D9E-8718-A7B17014786F}">
      <dsp:nvSpPr>
        <dsp:cNvPr id="0" name=""/>
        <dsp:cNvSpPr/>
      </dsp:nvSpPr>
      <dsp:spPr>
        <a:xfrm>
          <a:off x="4298210" y="1767249"/>
          <a:ext cx="983073" cy="2474943"/>
        </a:xfrm>
        <a:custGeom>
          <a:avLst/>
          <a:gdLst/>
          <a:ahLst/>
          <a:cxnLst/>
          <a:rect l="0" t="0" r="0" b="0"/>
          <a:pathLst>
            <a:path>
              <a:moveTo>
                <a:pt x="0" y="0"/>
              </a:moveTo>
              <a:lnTo>
                <a:pt x="0" y="1704350"/>
              </a:lnTo>
              <a:lnTo>
                <a:pt x="681151" y="1704350"/>
              </a:lnTo>
              <a:lnTo>
                <a:pt x="681151" y="1725990"/>
              </a:lnTo>
            </a:path>
          </a:pathLst>
        </a:custGeom>
        <a:noFill/>
        <a:ln w="12700" cap="flat" cmpd="sng" algn="ctr">
          <a:solidFill>
            <a:srgbClr val="A5A5A5">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00D4971-5487-42FC-A2A5-E62703804EC8}">
      <dsp:nvSpPr>
        <dsp:cNvPr id="0" name=""/>
        <dsp:cNvSpPr/>
      </dsp:nvSpPr>
      <dsp:spPr>
        <a:xfrm>
          <a:off x="4250970" y="1130998"/>
          <a:ext cx="91440" cy="91440"/>
        </a:xfrm>
        <a:custGeom>
          <a:avLst/>
          <a:gdLst/>
          <a:ahLst/>
          <a:cxnLst/>
          <a:rect l="0" t="0" r="0" b="0"/>
          <a:pathLst>
            <a:path>
              <a:moveTo>
                <a:pt x="45720" y="45720"/>
              </a:moveTo>
              <a:lnTo>
                <a:pt x="45720" y="104472"/>
              </a:lnTo>
              <a:lnTo>
                <a:pt x="46773" y="104472"/>
              </a:lnTo>
              <a:lnTo>
                <a:pt x="46773" y="126112"/>
              </a:lnTo>
            </a:path>
          </a:pathLst>
        </a:custGeom>
        <a:noFill/>
        <a:ln w="12700" cap="flat" cmpd="sng" algn="ctr">
          <a:solidFill>
            <a:srgbClr val="A5A5A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23AA473-6241-4429-B2AF-E413D3C368B3}">
      <dsp:nvSpPr>
        <dsp:cNvPr id="0" name=""/>
        <dsp:cNvSpPr/>
      </dsp:nvSpPr>
      <dsp:spPr>
        <a:xfrm>
          <a:off x="1322124" y="0"/>
          <a:ext cx="5949130" cy="1176718"/>
        </a:xfrm>
        <a:prstGeom prst="rect">
          <a:avLst/>
        </a:prstGeom>
        <a:solidFill>
          <a:srgbClr val="005A9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 lastClr="FFFFFF"/>
              </a:solidFill>
              <a:latin typeface="Calibri" panose="020F0502020204030204"/>
              <a:ea typeface="Calibri" panose="020F0502020204030204" pitchFamily="34" charset="0"/>
              <a:cs typeface="Calibri" panose="020F0502020204030204" pitchFamily="34" charset="0"/>
            </a:rPr>
            <a:t>49,511 adult patients were identified with an ICD 10 code* for </a:t>
          </a:r>
          <a:r>
            <a:rPr lang="en-US" sz="1600" kern="1200" dirty="0" err="1">
              <a:solidFill>
                <a:sysClr val="window" lastClr="FFFFFF"/>
              </a:solidFill>
              <a:latin typeface="Calibri" panose="020F0502020204030204"/>
              <a:ea typeface="Calibri" panose="020F0502020204030204" pitchFamily="34" charset="0"/>
              <a:cs typeface="Calibri" panose="020F0502020204030204" pitchFamily="34" charset="0"/>
            </a:rPr>
            <a:t>hyponatraemia</a:t>
          </a:r>
          <a:r>
            <a:rPr lang="en-US" sz="1600" kern="1200" dirty="0">
              <a:solidFill>
                <a:sysClr val="window" lastClr="FFFFFF"/>
              </a:solidFill>
              <a:latin typeface="Calibri" panose="020F0502020204030204"/>
              <a:ea typeface="Calibri" panose="020F0502020204030204" pitchFamily="34" charset="0"/>
              <a:cs typeface="Calibri" panose="020F0502020204030204" pitchFamily="34" charset="0"/>
            </a:rPr>
            <a:t> </a:t>
          </a:r>
          <a:r>
            <a:rPr lang="en-GB" sz="1600" kern="1200" dirty="0">
              <a:solidFill>
                <a:sysClr val="window" lastClr="FFFFFF"/>
              </a:solidFill>
              <a:latin typeface="Calibri" panose="020F0502020204030204"/>
              <a:ea typeface="+mn-ea"/>
              <a:cs typeface="+mn-cs"/>
            </a:rPr>
            <a:t>(42,410 patients)</a:t>
          </a:r>
          <a:r>
            <a:rPr lang="en-US" sz="1600" kern="1200" dirty="0">
              <a:solidFill>
                <a:sysClr val="window" lastClr="FFFFFF"/>
              </a:solidFill>
              <a:latin typeface="Calibri" panose="020F0502020204030204"/>
              <a:ea typeface="Calibri" panose="020F0502020204030204" pitchFamily="34" charset="0"/>
              <a:cs typeface="Calibri" panose="020F0502020204030204" pitchFamily="34" charset="0"/>
            </a:rPr>
            <a:t> or </a:t>
          </a:r>
          <a:r>
            <a:rPr lang="en-US" sz="1600" kern="1200" dirty="0" err="1">
              <a:solidFill>
                <a:sysClr val="window" lastClr="FFFFFF"/>
              </a:solidFill>
              <a:latin typeface="Calibri" panose="020F0502020204030204"/>
              <a:ea typeface="Calibri" panose="020F0502020204030204" pitchFamily="34" charset="0"/>
              <a:cs typeface="Calibri" panose="020F0502020204030204" pitchFamily="34" charset="0"/>
            </a:rPr>
            <a:t>hypernatraemia</a:t>
          </a:r>
          <a:r>
            <a:rPr lang="en-US" sz="1600" kern="1200" dirty="0">
              <a:solidFill>
                <a:sysClr val="window" lastClr="FFFFFF"/>
              </a:solidFill>
              <a:latin typeface="Calibri" panose="020F0502020204030204"/>
              <a:ea typeface="Calibri" panose="020F0502020204030204" pitchFamily="34" charset="0"/>
              <a:cs typeface="Calibri" panose="020F0502020204030204" pitchFamily="34" charset="0"/>
            </a:rPr>
            <a:t> </a:t>
          </a:r>
          <a:r>
            <a:rPr lang="en-GB" sz="1600" kern="1200" dirty="0">
              <a:solidFill>
                <a:sysClr val="window" lastClr="FFFFFF"/>
              </a:solidFill>
              <a:latin typeface="Calibri" panose="020F0502020204030204"/>
              <a:ea typeface="+mn-ea"/>
              <a:cs typeface="+mn-cs"/>
            </a:rPr>
            <a:t>(7,101 patients) during </a:t>
          </a:r>
          <a:r>
            <a:rPr lang="en-GB" sz="1600" b="0" kern="1200" dirty="0">
              <a:solidFill>
                <a:sysClr val="window" lastClr="FFFFFF"/>
              </a:solidFill>
              <a:latin typeface="Calibri" panose="020F0502020204030204"/>
              <a:ea typeface="Calibri" panose="020F0502020204030204" pitchFamily="34" charset="0"/>
              <a:cs typeface="Calibri" panose="020F0502020204030204" pitchFamily="34" charset="0"/>
            </a:rPr>
            <a:t>the three-month study period </a:t>
          </a:r>
        </a:p>
      </dsp:txBody>
      <dsp:txXfrm>
        <a:off x="1322124" y="0"/>
        <a:ext cx="5949130" cy="1176718"/>
      </dsp:txXfrm>
    </dsp:sp>
    <dsp:sp modelId="{D6A8038D-335E-4DDA-A176-3315B4DE33E7}">
      <dsp:nvSpPr>
        <dsp:cNvPr id="0" name=""/>
        <dsp:cNvSpPr/>
      </dsp:nvSpPr>
      <dsp:spPr>
        <a:xfrm>
          <a:off x="2869901" y="1239548"/>
          <a:ext cx="2856617" cy="527701"/>
        </a:xfrm>
        <a:prstGeom prst="rect">
          <a:avLst/>
        </a:prstGeom>
        <a:solidFill>
          <a:srgbClr val="005A9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kern="1200">
              <a:solidFill>
                <a:sysClr val="window" lastClr="FFFFFF"/>
              </a:solidFill>
              <a:latin typeface="Calibri" panose="020F0502020204030204"/>
              <a:ea typeface="Calibri" panose="020F0502020204030204" pitchFamily="34" charset="0"/>
              <a:cs typeface="Calibri" panose="020F0502020204030204" pitchFamily="34" charset="0"/>
            </a:rPr>
            <a:t>1,022 patients included</a:t>
          </a:r>
        </a:p>
      </dsp:txBody>
      <dsp:txXfrm>
        <a:off x="2869901" y="1239548"/>
        <a:ext cx="2856617" cy="527701"/>
      </dsp:txXfrm>
    </dsp:sp>
    <dsp:sp modelId="{E8D619A4-3EC2-42FB-9EC1-CA7C05E2FF00}">
      <dsp:nvSpPr>
        <dsp:cNvPr id="0" name=""/>
        <dsp:cNvSpPr/>
      </dsp:nvSpPr>
      <dsp:spPr>
        <a:xfrm>
          <a:off x="4223785" y="4242192"/>
          <a:ext cx="2114996" cy="737793"/>
        </a:xfrm>
        <a:prstGeom prst="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156 organisational</a:t>
          </a:r>
        </a:p>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questionnaires</a:t>
          </a:r>
        </a:p>
      </dsp:txBody>
      <dsp:txXfrm>
        <a:off x="4223785" y="4242192"/>
        <a:ext cx="2114996" cy="737793"/>
      </dsp:txXfrm>
    </dsp:sp>
    <dsp:sp modelId="{48120F29-EB1B-42D2-89FE-1452E67C2C23}">
      <dsp:nvSpPr>
        <dsp:cNvPr id="0" name=""/>
        <dsp:cNvSpPr/>
      </dsp:nvSpPr>
      <dsp:spPr>
        <a:xfrm>
          <a:off x="4631572" y="1828561"/>
          <a:ext cx="3466162" cy="527701"/>
        </a:xfrm>
        <a:prstGeom prst="rect">
          <a:avLst/>
        </a:prstGeom>
        <a:solidFill>
          <a:srgbClr val="005A9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kern="1200">
              <a:solidFill>
                <a:sysClr val="window" lastClr="FFFFFF"/>
              </a:solidFill>
              <a:latin typeface="Calibri" panose="020F0502020204030204"/>
              <a:ea typeface="Calibri" panose="020F0502020204030204" pitchFamily="34" charset="0"/>
              <a:cs typeface="Calibri" panose="020F0502020204030204" pitchFamily="34" charset="0"/>
            </a:rPr>
            <a:t>640 clinician questionnaires</a:t>
          </a:r>
        </a:p>
      </dsp:txBody>
      <dsp:txXfrm>
        <a:off x="4631572" y="1828561"/>
        <a:ext cx="3466162" cy="527701"/>
      </dsp:txXfrm>
    </dsp:sp>
    <dsp:sp modelId="{DB5C4F8C-D079-455B-B3BC-BB66705FEFF5}">
      <dsp:nvSpPr>
        <dsp:cNvPr id="0" name=""/>
        <dsp:cNvSpPr/>
      </dsp:nvSpPr>
      <dsp:spPr>
        <a:xfrm>
          <a:off x="6624584" y="2467331"/>
          <a:ext cx="2369238" cy="579146"/>
        </a:xfrm>
        <a:prstGeom prst="rect">
          <a:avLst/>
        </a:prstGeom>
        <a:solidFill>
          <a:srgbClr val="005A9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392 hyponatraemia -emergency admissions </a:t>
          </a:r>
        </a:p>
      </dsp:txBody>
      <dsp:txXfrm>
        <a:off x="6624584" y="2467331"/>
        <a:ext cx="2369238" cy="579146"/>
      </dsp:txXfrm>
    </dsp:sp>
    <dsp:sp modelId="{5F924548-7CDF-4112-9588-3AAB330935D6}">
      <dsp:nvSpPr>
        <dsp:cNvPr id="0" name=""/>
        <dsp:cNvSpPr/>
      </dsp:nvSpPr>
      <dsp:spPr>
        <a:xfrm>
          <a:off x="6619165" y="3203842"/>
          <a:ext cx="2374657" cy="527701"/>
        </a:xfrm>
        <a:prstGeom prst="rect">
          <a:avLst/>
        </a:prstGeom>
        <a:solidFill>
          <a:srgbClr val="005A9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106 - postoperative hyponatraemia</a:t>
          </a:r>
        </a:p>
      </dsp:txBody>
      <dsp:txXfrm>
        <a:off x="6619165" y="3203842"/>
        <a:ext cx="2374657" cy="527701"/>
      </dsp:txXfrm>
    </dsp:sp>
    <dsp:sp modelId="{0FCFDADC-0984-4873-B9FB-1CD6237408D3}">
      <dsp:nvSpPr>
        <dsp:cNvPr id="0" name=""/>
        <dsp:cNvSpPr/>
      </dsp:nvSpPr>
      <dsp:spPr>
        <a:xfrm>
          <a:off x="6584795" y="3995661"/>
          <a:ext cx="2374657" cy="527701"/>
        </a:xfrm>
        <a:prstGeom prst="rect">
          <a:avLst/>
        </a:prstGeom>
        <a:solidFill>
          <a:srgbClr val="005A9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142 - hypernatraemia</a:t>
          </a:r>
        </a:p>
      </dsp:txBody>
      <dsp:txXfrm>
        <a:off x="6584795" y="3995661"/>
        <a:ext cx="2374657" cy="527701"/>
      </dsp:txXfrm>
    </dsp:sp>
    <dsp:sp modelId="{DBD6E193-B562-4257-9A5E-7F24C80F1A3F}">
      <dsp:nvSpPr>
        <dsp:cNvPr id="0" name=""/>
        <dsp:cNvSpPr/>
      </dsp:nvSpPr>
      <dsp:spPr>
        <a:xfrm>
          <a:off x="36049" y="1836223"/>
          <a:ext cx="2879682" cy="527701"/>
        </a:xfrm>
        <a:prstGeom prst="rect">
          <a:avLst/>
        </a:prstGeom>
        <a:solidFill>
          <a:srgbClr val="005A9E"/>
        </a:solidFill>
        <a:ln>
          <a:solidFill>
            <a:srgbClr val="4472C4"/>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0" kern="1200">
              <a:solidFill>
                <a:sysClr val="window" lastClr="FFFFFF"/>
              </a:solidFill>
              <a:latin typeface="Calibri" panose="020F0502020204030204"/>
              <a:ea typeface="Calibri" panose="020F0502020204030204" pitchFamily="34" charset="0"/>
              <a:cs typeface="Calibri" panose="020F0502020204030204" pitchFamily="34" charset="0"/>
            </a:rPr>
            <a:t>419 sets of case notes</a:t>
          </a:r>
        </a:p>
      </dsp:txBody>
      <dsp:txXfrm>
        <a:off x="36049" y="1836223"/>
        <a:ext cx="2879682" cy="527701"/>
      </dsp:txXfrm>
    </dsp:sp>
    <dsp:sp modelId="{19986CC9-583F-41F5-A3E1-2F7251EAAA9D}">
      <dsp:nvSpPr>
        <dsp:cNvPr id="0" name=""/>
        <dsp:cNvSpPr/>
      </dsp:nvSpPr>
      <dsp:spPr>
        <a:xfrm>
          <a:off x="1668435" y="2543535"/>
          <a:ext cx="2358467" cy="524103"/>
        </a:xfrm>
        <a:prstGeom prst="rect">
          <a:avLst/>
        </a:prstGeom>
        <a:solidFill>
          <a:srgbClr val="005A9E"/>
        </a:solidFill>
        <a:ln>
          <a:solidFill>
            <a:srgbClr val="4472C4"/>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270 hyponatraemia - emergency admission</a:t>
          </a:r>
        </a:p>
      </dsp:txBody>
      <dsp:txXfrm>
        <a:off x="1668435" y="2543535"/>
        <a:ext cx="2358467" cy="524103"/>
      </dsp:txXfrm>
    </dsp:sp>
    <dsp:sp modelId="{6DB453CD-0CE4-42AA-9812-980CD7308BFF}">
      <dsp:nvSpPr>
        <dsp:cNvPr id="0" name=""/>
        <dsp:cNvSpPr/>
      </dsp:nvSpPr>
      <dsp:spPr>
        <a:xfrm>
          <a:off x="1693448" y="3255174"/>
          <a:ext cx="2358467" cy="524103"/>
        </a:xfrm>
        <a:prstGeom prst="rect">
          <a:avLst/>
        </a:prstGeom>
        <a:solidFill>
          <a:srgbClr val="005A9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84 hyponatraemia -postoperative</a:t>
          </a:r>
        </a:p>
      </dsp:txBody>
      <dsp:txXfrm>
        <a:off x="1693448" y="3255174"/>
        <a:ext cx="2358467" cy="524103"/>
      </dsp:txXfrm>
    </dsp:sp>
    <dsp:sp modelId="{EA6A9B42-4211-453A-A16A-7C639614F44C}">
      <dsp:nvSpPr>
        <dsp:cNvPr id="0" name=""/>
        <dsp:cNvSpPr/>
      </dsp:nvSpPr>
      <dsp:spPr>
        <a:xfrm>
          <a:off x="1705814" y="4017972"/>
          <a:ext cx="2358467" cy="524103"/>
        </a:xfrm>
        <a:prstGeom prst="rect">
          <a:avLst/>
        </a:prstGeom>
        <a:solidFill>
          <a:srgbClr val="005A9E"/>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solidFill>
                <a:sysClr val="window" lastClr="FFFFFF"/>
              </a:solidFill>
              <a:latin typeface="Calibri" panose="020F0502020204030204"/>
              <a:ea typeface="+mn-ea"/>
              <a:cs typeface="+mn-cs"/>
            </a:rPr>
            <a:t>65 hypernatraemia - emergency admission</a:t>
          </a:r>
        </a:p>
      </dsp:txBody>
      <dsp:txXfrm>
        <a:off x="1705814" y="4017972"/>
        <a:ext cx="2358467" cy="5241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4370"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defRPr sz="1200"/>
            </a:lvl1pPr>
          </a:lstStyle>
          <a:p>
            <a:pPr>
              <a:defRPr/>
            </a:pPr>
            <a:endParaRPr lang="en-US" dirty="0"/>
          </a:p>
        </p:txBody>
      </p:sp>
      <p:sp>
        <p:nvSpPr>
          <p:cNvPr id="314371" name="Rectangle 3"/>
          <p:cNvSpPr>
            <a:spLocks noGrp="1" noChangeArrowheads="1"/>
          </p:cNvSpPr>
          <p:nvPr>
            <p:ph type="dt" sz="quarter" idx="1"/>
          </p:nvPr>
        </p:nvSpPr>
        <p:spPr bwMode="auto">
          <a:xfrm>
            <a:off x="3971634" y="4"/>
            <a:ext cx="3038833" cy="464284"/>
          </a:xfrm>
          <a:prstGeom prst="rect">
            <a:avLst/>
          </a:prstGeom>
          <a:noFill/>
          <a:ln w="9525">
            <a:noFill/>
            <a:miter lim="800000"/>
            <a:headEnd/>
            <a:tailEnd/>
          </a:ln>
          <a:effectLst/>
        </p:spPr>
        <p:txBody>
          <a:bodyPr vert="horz" wrap="square" lIns="91870" tIns="45935" rIns="91870" bIns="45935" numCol="1" anchor="t" anchorCtr="0" compatLnSpc="1">
            <a:prstTxWarp prst="textNoShape">
              <a:avLst/>
            </a:prstTxWarp>
          </a:bodyPr>
          <a:lstStyle>
            <a:lvl1pPr algn="r">
              <a:defRPr sz="1200"/>
            </a:lvl1pPr>
          </a:lstStyle>
          <a:p>
            <a:pPr>
              <a:defRPr/>
            </a:pPr>
            <a:endParaRPr lang="en-US" dirty="0"/>
          </a:p>
        </p:txBody>
      </p:sp>
      <p:sp>
        <p:nvSpPr>
          <p:cNvPr id="314372" name="Rectangle 4"/>
          <p:cNvSpPr>
            <a:spLocks noGrp="1" noChangeArrowheads="1"/>
          </p:cNvSpPr>
          <p:nvPr>
            <p:ph type="ftr" sz="quarter" idx="2"/>
          </p:nvPr>
        </p:nvSpPr>
        <p:spPr bwMode="auto">
          <a:xfrm>
            <a:off x="2"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defRPr sz="1200"/>
            </a:lvl1pPr>
          </a:lstStyle>
          <a:p>
            <a:pPr>
              <a:defRPr/>
            </a:pPr>
            <a:endParaRPr lang="en-US" dirty="0"/>
          </a:p>
        </p:txBody>
      </p:sp>
      <p:sp>
        <p:nvSpPr>
          <p:cNvPr id="314373" name="Rectangle 5"/>
          <p:cNvSpPr>
            <a:spLocks noGrp="1" noChangeArrowheads="1"/>
          </p:cNvSpPr>
          <p:nvPr>
            <p:ph type="sldNum" sz="quarter" idx="3"/>
          </p:nvPr>
        </p:nvSpPr>
        <p:spPr bwMode="auto">
          <a:xfrm>
            <a:off x="3971634" y="8832170"/>
            <a:ext cx="3038833" cy="464284"/>
          </a:xfrm>
          <a:prstGeom prst="rect">
            <a:avLst/>
          </a:prstGeom>
          <a:noFill/>
          <a:ln w="9525">
            <a:noFill/>
            <a:miter lim="800000"/>
            <a:headEnd/>
            <a:tailEnd/>
          </a:ln>
          <a:effectLst/>
        </p:spPr>
        <p:txBody>
          <a:bodyPr vert="horz" wrap="square" lIns="91870" tIns="45935" rIns="91870" bIns="45935" numCol="1" anchor="b" anchorCtr="0" compatLnSpc="1">
            <a:prstTxWarp prst="textNoShape">
              <a:avLst/>
            </a:prstTxWarp>
          </a:bodyPr>
          <a:lstStyle>
            <a:lvl1pPr algn="r">
              <a:defRPr sz="1200"/>
            </a:lvl1pPr>
          </a:lstStyle>
          <a:p>
            <a:pPr>
              <a:defRPr/>
            </a:pPr>
            <a:fld id="{75333EF8-9F09-4969-B2D6-719E32D7DCCC}" type="slidenum">
              <a:rPr lang="en-US"/>
              <a:pPr>
                <a:defRPr/>
              </a:pPr>
              <a:t>‹#›</a:t>
            </a:fld>
            <a:endParaRPr lang="en-US" dirty="0"/>
          </a:p>
        </p:txBody>
      </p:sp>
    </p:spTree>
    <p:extLst>
      <p:ext uri="{BB962C8B-B14F-4D97-AF65-F5344CB8AC3E}">
        <p14:creationId xmlns:p14="http://schemas.microsoft.com/office/powerpoint/2010/main" val="913246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defTabSz="971332">
              <a:defRPr sz="1300"/>
            </a:lvl1pPr>
          </a:lstStyle>
          <a:p>
            <a:pPr>
              <a:defRPr/>
            </a:pPr>
            <a:endParaRPr lang="en-US" dirty="0"/>
          </a:p>
        </p:txBody>
      </p:sp>
      <p:sp>
        <p:nvSpPr>
          <p:cNvPr id="3075" name="Rectangle 3"/>
          <p:cNvSpPr>
            <a:spLocks noGrp="1" noChangeArrowheads="1"/>
          </p:cNvSpPr>
          <p:nvPr>
            <p:ph type="dt" idx="1"/>
          </p:nvPr>
        </p:nvSpPr>
        <p:spPr bwMode="auto">
          <a:xfrm>
            <a:off x="3971634" y="4"/>
            <a:ext cx="3038833" cy="464284"/>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lvl1pPr algn="r" defTabSz="971332">
              <a:defRPr sz="1300"/>
            </a:lvl1pPr>
          </a:lstStyle>
          <a:p>
            <a:pPr>
              <a:defRPr/>
            </a:pPr>
            <a:endParaRPr lang="en-US" dirty="0"/>
          </a:p>
        </p:txBody>
      </p:sp>
      <p:sp>
        <p:nvSpPr>
          <p:cNvPr id="105476"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505" y="4416855"/>
            <a:ext cx="5608982" cy="4183171"/>
          </a:xfrm>
          <a:prstGeom prst="rect">
            <a:avLst/>
          </a:prstGeom>
          <a:noFill/>
          <a:ln w="9525">
            <a:noFill/>
            <a:miter lim="800000"/>
            <a:headEnd/>
            <a:tailEnd/>
          </a:ln>
          <a:effectLst/>
        </p:spPr>
        <p:txBody>
          <a:bodyPr vert="horz" wrap="square" lIns="97115" tIns="48558" rIns="97115" bIns="485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2"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defTabSz="971332">
              <a:defRPr sz="1300"/>
            </a:lvl1pPr>
          </a:lstStyle>
          <a:p>
            <a:pPr>
              <a:defRPr/>
            </a:pPr>
            <a:endParaRPr lang="en-US" dirty="0"/>
          </a:p>
        </p:txBody>
      </p:sp>
      <p:sp>
        <p:nvSpPr>
          <p:cNvPr id="3079" name="Rectangle 7"/>
          <p:cNvSpPr>
            <a:spLocks noGrp="1" noChangeArrowheads="1"/>
          </p:cNvSpPr>
          <p:nvPr>
            <p:ph type="sldNum" sz="quarter" idx="5"/>
          </p:nvPr>
        </p:nvSpPr>
        <p:spPr bwMode="auto">
          <a:xfrm>
            <a:off x="3971634" y="8832170"/>
            <a:ext cx="3038833" cy="464284"/>
          </a:xfrm>
          <a:prstGeom prst="rect">
            <a:avLst/>
          </a:prstGeom>
          <a:noFill/>
          <a:ln w="9525">
            <a:noFill/>
            <a:miter lim="800000"/>
            <a:headEnd/>
            <a:tailEnd/>
          </a:ln>
          <a:effectLst/>
        </p:spPr>
        <p:txBody>
          <a:bodyPr vert="horz" wrap="square" lIns="97115" tIns="48558" rIns="97115" bIns="48558" numCol="1" anchor="b" anchorCtr="0" compatLnSpc="1">
            <a:prstTxWarp prst="textNoShape">
              <a:avLst/>
            </a:prstTxWarp>
          </a:bodyPr>
          <a:lstStyle>
            <a:lvl1pPr algn="r" defTabSz="971332">
              <a:defRPr sz="1300"/>
            </a:lvl1pPr>
          </a:lstStyle>
          <a:p>
            <a:pPr>
              <a:defRPr/>
            </a:pPr>
            <a:fld id="{8DBEF788-9E68-4066-9B41-CD750E53A6C1}" type="slidenum">
              <a:rPr lang="en-US"/>
              <a:pPr>
                <a:defRPr/>
              </a:pPr>
              <a:t>‹#›</a:t>
            </a:fld>
            <a:endParaRPr lang="en-US" dirty="0"/>
          </a:p>
        </p:txBody>
      </p:sp>
    </p:spTree>
    <p:extLst>
      <p:ext uri="{BB962C8B-B14F-4D97-AF65-F5344CB8AC3E}">
        <p14:creationId xmlns:p14="http://schemas.microsoft.com/office/powerpoint/2010/main" val="1609106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B7C59-F27A-6842-85B7-B8D3F2E10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3838-4C09-85E4-062E-E8F7CBFDE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1AF66F-D9F6-0C8D-6980-A14810D8AE9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C23C3D2-6A3C-5560-63EA-C78AE9A53A94}"/>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60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6C903-9FD7-FF84-1679-AA596498B9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C12D8-D432-EB3D-764B-C81F9C787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CB707-1460-0C11-595F-7436F90684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725AD6-556A-FC7C-CF87-7BB86A936166}"/>
              </a:ext>
            </a:extLst>
          </p:cNvPr>
          <p:cNvSpPr>
            <a:spLocks noGrp="1"/>
          </p:cNvSpPr>
          <p:nvPr>
            <p:ph type="sldNum" sz="quarter" idx="5"/>
          </p:nvPr>
        </p:nvSpPr>
        <p:spPr/>
        <p:txBody>
          <a:bodyPr/>
          <a:lstStyle/>
          <a:p>
            <a:pPr>
              <a:defRPr/>
            </a:pPr>
            <a:fld id="{8DBEF788-9E68-4066-9B41-CD750E53A6C1}" type="slidenum">
              <a:rPr lang="en-US" smtClean="0"/>
              <a:pPr>
                <a:defRPr/>
              </a:pPr>
              <a:t>11</a:t>
            </a:fld>
            <a:endParaRPr lang="en-US" dirty="0"/>
          </a:p>
        </p:txBody>
      </p:sp>
    </p:spTree>
    <p:extLst>
      <p:ext uri="{BB962C8B-B14F-4D97-AF65-F5344CB8AC3E}">
        <p14:creationId xmlns:p14="http://schemas.microsoft.com/office/powerpoint/2010/main" val="354192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F5A36-BA08-6509-0647-1AE5FA2C2D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9D7C24-6DF8-1E06-071D-5F68499CCD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0F2E0-6575-391E-09D3-8AA66E9691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7ED21F-B0C3-7020-6BA8-828B0607CEEE}"/>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12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754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6EB0A-21F5-35EC-FCCA-44ADA14D7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76C3E-2B1C-BC06-B794-4190B9660D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4D4269-5E8E-467B-4DF7-EA618F599189}"/>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The care and outcome of patients with an abnormal blood sodium may be improved through timely and appropriate identification and investigation. While there is guidance from the Society of Endocrinology and others on what investigations to do and how to manage hyponatraemia (low sodium), delays and omissions in the appropriate investigations being undertaken for patients were common in this study. Furthermore, patients admitted with conditions that might cause abnormal blood sodium levels should raise a concern and be investigated. </a:t>
            </a:r>
          </a:p>
          <a:p>
            <a:r>
              <a:rPr lang="en-GB" sz="1200" kern="1200" dirty="0">
                <a:solidFill>
                  <a:schemeClr val="tx1"/>
                </a:solidFill>
                <a:effectLst/>
                <a:latin typeface="Arial" charset="0"/>
                <a:ea typeface="+mn-ea"/>
                <a:cs typeface="+mn-cs"/>
              </a:rPr>
              <a:t>There are currently no national guidelines for managing </a:t>
            </a:r>
            <a:r>
              <a:rPr lang="en-GB" sz="1200" kern="1200" dirty="0" err="1">
                <a:solidFill>
                  <a:schemeClr val="tx1"/>
                </a:solidFill>
                <a:effectLst/>
                <a:latin typeface="Arial" charset="0"/>
                <a:ea typeface="+mn-ea"/>
                <a:cs typeface="+mn-cs"/>
              </a:rPr>
              <a:t>hypernatraemia</a:t>
            </a:r>
            <a:r>
              <a:rPr lang="en-GB" sz="1200" kern="1200" dirty="0">
                <a:solidFill>
                  <a:schemeClr val="tx1"/>
                </a:solidFill>
                <a:effectLst/>
                <a:latin typeface="Arial" charset="0"/>
                <a:ea typeface="+mn-ea"/>
                <a:cs typeface="+mn-cs"/>
              </a:rPr>
              <a:t> (high sodium). </a:t>
            </a:r>
            <a:r>
              <a:rPr lang="en-US" sz="1800" b="0" i="0" u="none" strike="noStrike" baseline="0" dirty="0">
                <a:solidFill>
                  <a:srgbClr val="000000"/>
                </a:solidFill>
                <a:latin typeface="Calibri" panose="020F0502020204030204" pitchFamily="34" charset="0"/>
              </a:rPr>
              <a:t>	</a:t>
            </a:r>
            <a:endParaRPr lang="en-GB" sz="1800" b="0" i="0" u="none" strike="noStrike" baseline="0" dirty="0">
              <a:solidFill>
                <a:srgbClr val="000000"/>
              </a:solidFill>
            </a:endParaRPr>
          </a:p>
          <a:p>
            <a:r>
              <a:rPr lang="en-GB" sz="1800" b="0" i="0" u="none" strike="noStrike" baseline="0" dirty="0">
                <a:solidFill>
                  <a:srgbClr val="000000"/>
                </a:solidFill>
              </a:rPr>
              <a:t>	</a:t>
            </a:r>
          </a:p>
          <a:p>
            <a:endParaRPr lang="en-GB" dirty="0"/>
          </a:p>
        </p:txBody>
      </p:sp>
      <p:sp>
        <p:nvSpPr>
          <p:cNvPr id="4" name="Slide Number Placeholder 3">
            <a:extLst>
              <a:ext uri="{FF2B5EF4-FFF2-40B4-BE49-F238E27FC236}">
                <a16:creationId xmlns:a16="http://schemas.microsoft.com/office/drawing/2014/main" id="{6C3F8375-846F-C518-72D0-D083E7B81B37}"/>
              </a:ext>
            </a:extLst>
          </p:cNvPr>
          <p:cNvSpPr>
            <a:spLocks noGrp="1"/>
          </p:cNvSpPr>
          <p:nvPr>
            <p:ph type="sldNum" sz="quarter" idx="5"/>
          </p:nvPr>
        </p:nvSpPr>
        <p:spPr/>
        <p:txBody>
          <a:bodyPr/>
          <a:lstStyle/>
          <a:p>
            <a:pPr>
              <a:defRPr/>
            </a:pPr>
            <a:fld id="{8DBEF788-9E68-4066-9B41-CD750E53A6C1}" type="slidenum">
              <a:rPr lang="en-US" smtClean="0"/>
              <a:pPr>
                <a:defRPr/>
              </a:pPr>
              <a:t>13</a:t>
            </a:fld>
            <a:endParaRPr lang="en-US" dirty="0"/>
          </a:p>
        </p:txBody>
      </p:sp>
    </p:spTree>
    <p:extLst>
      <p:ext uri="{BB962C8B-B14F-4D97-AF65-F5344CB8AC3E}">
        <p14:creationId xmlns:p14="http://schemas.microsoft.com/office/powerpoint/2010/main" val="336453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A82A4-F2C7-0CDE-3E21-91186FF36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C8AC13-119F-6EF6-4E72-D65BBE322D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55DFF-8F14-83BD-F353-2C0BE2667FFB}"/>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Initial and subsequent clinical assessment of fluid status, along with ongoing monitoring of fluid balance after admission were not undertaken well or documented clearly. These assessments should be part of routine clinical care provided by all relevant healthcare professionals. Failure to do these can impact on the appropriateness of the hyponatraemia and </a:t>
            </a:r>
            <a:r>
              <a:rPr lang="en-GB" sz="1200" kern="1200" dirty="0" err="1">
                <a:solidFill>
                  <a:schemeClr val="tx1"/>
                </a:solidFill>
                <a:effectLst/>
                <a:latin typeface="Arial" charset="0"/>
                <a:ea typeface="+mn-ea"/>
                <a:cs typeface="+mn-cs"/>
              </a:rPr>
              <a:t>hypernatraemia</a:t>
            </a:r>
            <a:r>
              <a:rPr lang="en-GB" sz="1200" kern="1200" dirty="0">
                <a:solidFill>
                  <a:schemeClr val="tx1"/>
                </a:solidFill>
                <a:effectLst/>
                <a:latin typeface="Arial" charset="0"/>
                <a:ea typeface="+mn-ea"/>
                <a:cs typeface="+mn-cs"/>
              </a:rPr>
              <a:t> treatment.</a:t>
            </a:r>
          </a:p>
          <a:p>
            <a:r>
              <a:rPr lang="en-GB" sz="1200" kern="1200" dirty="0">
                <a:solidFill>
                  <a:schemeClr val="tx1"/>
                </a:solidFill>
                <a:effectLst/>
                <a:latin typeface="Arial" charset="0"/>
                <a:ea typeface="+mn-ea"/>
                <a:cs typeface="+mn-cs"/>
              </a:rPr>
              <a:t>In addition, there is now interest in the use of point-of-care ultrasound (</a:t>
            </a:r>
            <a:r>
              <a:rPr lang="en-GB" sz="1200" kern="1200" dirty="0" err="1">
                <a:solidFill>
                  <a:schemeClr val="tx1"/>
                </a:solidFill>
                <a:effectLst/>
                <a:latin typeface="Arial" charset="0"/>
                <a:ea typeface="+mn-ea"/>
                <a:cs typeface="+mn-cs"/>
              </a:rPr>
              <a:t>PoCUS</a:t>
            </a:r>
            <a:r>
              <a:rPr lang="en-GB" sz="1200" kern="1200" dirty="0">
                <a:solidFill>
                  <a:schemeClr val="tx1"/>
                </a:solidFill>
                <a:effectLst/>
                <a:latin typeface="Arial" charset="0"/>
                <a:ea typeface="+mn-ea"/>
                <a:cs typeface="+mn-cs"/>
              </a:rPr>
              <a:t>) alongside clinical assessment to improve the quality of the fluid status assessment. Currently this is not widely used due to the lack of availability of technology and appropriately trained clinicians and the most appropriate way to use </a:t>
            </a:r>
            <a:r>
              <a:rPr lang="en-GB" sz="1200" kern="1200" dirty="0" err="1">
                <a:solidFill>
                  <a:schemeClr val="tx1"/>
                </a:solidFill>
                <a:effectLst/>
                <a:latin typeface="Arial" charset="0"/>
                <a:ea typeface="+mn-ea"/>
                <a:cs typeface="+mn-cs"/>
              </a:rPr>
              <a:t>PoCUS</a:t>
            </a:r>
            <a:r>
              <a:rPr lang="en-GB" sz="1200" kern="1200" dirty="0">
                <a:solidFill>
                  <a:schemeClr val="tx1"/>
                </a:solidFill>
                <a:effectLst/>
                <a:latin typeface="Arial" charset="0"/>
                <a:ea typeface="+mn-ea"/>
                <a:cs typeface="+mn-cs"/>
              </a:rPr>
              <a:t> has not been agreed amongst specialists. </a:t>
            </a:r>
            <a:endParaRPr lang="en-GB" dirty="0"/>
          </a:p>
        </p:txBody>
      </p:sp>
      <p:sp>
        <p:nvSpPr>
          <p:cNvPr id="4" name="Slide Number Placeholder 3">
            <a:extLst>
              <a:ext uri="{FF2B5EF4-FFF2-40B4-BE49-F238E27FC236}">
                <a16:creationId xmlns:a16="http://schemas.microsoft.com/office/drawing/2014/main" id="{FFD88AC2-4B06-F11C-D0FC-E8A5BACC013C}"/>
              </a:ext>
            </a:extLst>
          </p:cNvPr>
          <p:cNvSpPr>
            <a:spLocks noGrp="1"/>
          </p:cNvSpPr>
          <p:nvPr>
            <p:ph type="sldNum" sz="quarter" idx="5"/>
          </p:nvPr>
        </p:nvSpPr>
        <p:spPr/>
        <p:txBody>
          <a:bodyPr/>
          <a:lstStyle/>
          <a:p>
            <a:pPr>
              <a:defRPr/>
            </a:pPr>
            <a:fld id="{8DBEF788-9E68-4066-9B41-CD750E53A6C1}" type="slidenum">
              <a:rPr lang="en-US" smtClean="0"/>
              <a:pPr>
                <a:defRPr/>
              </a:pPr>
              <a:t>14</a:t>
            </a:fld>
            <a:endParaRPr lang="en-US" dirty="0"/>
          </a:p>
        </p:txBody>
      </p:sp>
    </p:spTree>
    <p:extLst>
      <p:ext uri="{BB962C8B-B14F-4D97-AF65-F5344CB8AC3E}">
        <p14:creationId xmlns:p14="http://schemas.microsoft.com/office/powerpoint/2010/main" val="173166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9EEE-EC1A-7038-1DB0-E9D7F88232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DE19-3036-85E7-EFB5-5A81430B7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A60F1-121D-306F-E92F-AF64C213A5A8}"/>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Point-of-care analysis, such as blood gas analysers, can enable clinicians to have an initial blood sodium result more rapidly than laboratory results. This allows faster determination if additional investigations and/or specific treatment of hyponatraemia or </a:t>
            </a:r>
            <a:r>
              <a:rPr lang="en-GB" sz="1200" kern="1200" dirty="0" err="1">
                <a:solidFill>
                  <a:schemeClr val="tx1"/>
                </a:solidFill>
                <a:effectLst/>
                <a:latin typeface="Arial" charset="0"/>
                <a:ea typeface="+mn-ea"/>
                <a:cs typeface="+mn-cs"/>
              </a:rPr>
              <a:t>hypernatraemia</a:t>
            </a:r>
            <a:r>
              <a:rPr lang="en-GB" sz="1200" kern="1200" dirty="0">
                <a:solidFill>
                  <a:schemeClr val="tx1"/>
                </a:solidFill>
                <a:effectLst/>
                <a:latin typeface="Arial" charset="0"/>
                <a:ea typeface="+mn-ea"/>
                <a:cs typeface="+mn-cs"/>
              </a:rPr>
              <a:t> is required. Frequently, results from point-of-care testing are not directly linked into the hospital laboratory electronic reporting system and require clinicians to transcribe or include them in the patient’s medical records.  This may not happen, so they are ‘lost’, and therefore are not available for review during the current or subsequent admissions, which would allow trends in blood sodium levels to be determined. It is essential that testing done using point of care analysers is validated and quality controlled to ensure the validity and consistency of the reported results. </a:t>
            </a:r>
            <a:endParaRPr lang="en-GB" dirty="0"/>
          </a:p>
        </p:txBody>
      </p:sp>
      <p:sp>
        <p:nvSpPr>
          <p:cNvPr id="4" name="Slide Number Placeholder 3">
            <a:extLst>
              <a:ext uri="{FF2B5EF4-FFF2-40B4-BE49-F238E27FC236}">
                <a16:creationId xmlns:a16="http://schemas.microsoft.com/office/drawing/2014/main" id="{34607D69-32A7-5F20-733D-38F851D24400}"/>
              </a:ext>
            </a:extLst>
          </p:cNvPr>
          <p:cNvSpPr>
            <a:spLocks noGrp="1"/>
          </p:cNvSpPr>
          <p:nvPr>
            <p:ph type="sldNum" sz="quarter" idx="5"/>
          </p:nvPr>
        </p:nvSpPr>
        <p:spPr/>
        <p:txBody>
          <a:bodyPr/>
          <a:lstStyle/>
          <a:p>
            <a:pPr>
              <a:defRPr/>
            </a:pPr>
            <a:fld id="{8DBEF788-9E68-4066-9B41-CD750E53A6C1}" type="slidenum">
              <a:rPr lang="en-US" smtClean="0"/>
              <a:pPr>
                <a:defRPr/>
              </a:pPr>
              <a:t>15</a:t>
            </a:fld>
            <a:endParaRPr lang="en-US" dirty="0"/>
          </a:p>
        </p:txBody>
      </p:sp>
    </p:spTree>
    <p:extLst>
      <p:ext uri="{BB962C8B-B14F-4D97-AF65-F5344CB8AC3E}">
        <p14:creationId xmlns:p14="http://schemas.microsoft.com/office/powerpoint/2010/main" val="631158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EE58B-CC3A-FEBA-4CCB-A0BD17B9D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F003B2-3690-9EE5-CB22-544E0D52E2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23D598-B1E1-9B1B-809D-C78EF3E71F9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Many patients had clinical features of hyponatraemic encephalopathy but only half were administered hypertonic saline, and there were patients with no clinical indication who had it administered. When it was administered, there was variation in the rate, route, strength, and location of administration. Currently there is variability in the strength(s) of hypertonic saline stocked in hospitals, which increases risk as resident doctors rotate between hospitals. Additionally, a fifth of patients administered hypertonic saline had inappropriate subsequent monitoring of their blood sodium levels which increases the risk of too-rapid sodium correction, a risk factor for developing osmotic demyelination syndrome.</a:t>
            </a:r>
          </a:p>
          <a:p>
            <a:endParaRPr lang="en-GB" dirty="0"/>
          </a:p>
        </p:txBody>
      </p:sp>
      <p:sp>
        <p:nvSpPr>
          <p:cNvPr id="4" name="Slide Number Placeholder 3">
            <a:extLst>
              <a:ext uri="{FF2B5EF4-FFF2-40B4-BE49-F238E27FC236}">
                <a16:creationId xmlns:a16="http://schemas.microsoft.com/office/drawing/2014/main" id="{EC1E1653-B897-B387-E639-50FA88D4741D}"/>
              </a:ext>
            </a:extLst>
          </p:cNvPr>
          <p:cNvSpPr>
            <a:spLocks noGrp="1"/>
          </p:cNvSpPr>
          <p:nvPr>
            <p:ph type="sldNum" sz="quarter" idx="5"/>
          </p:nvPr>
        </p:nvSpPr>
        <p:spPr/>
        <p:txBody>
          <a:bodyPr/>
          <a:lstStyle/>
          <a:p>
            <a:pPr>
              <a:defRPr/>
            </a:pPr>
            <a:fld id="{8DBEF788-9E68-4066-9B41-CD750E53A6C1}" type="slidenum">
              <a:rPr lang="en-US" smtClean="0"/>
              <a:pPr>
                <a:defRPr/>
              </a:pPr>
              <a:t>16</a:t>
            </a:fld>
            <a:endParaRPr lang="en-US" dirty="0"/>
          </a:p>
        </p:txBody>
      </p:sp>
    </p:spTree>
    <p:extLst>
      <p:ext uri="{BB962C8B-B14F-4D97-AF65-F5344CB8AC3E}">
        <p14:creationId xmlns:p14="http://schemas.microsoft.com/office/powerpoint/2010/main" val="1995066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19FE1-EAFF-EFB5-AB19-F4D22EBDA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C2878-2A12-4430-A1EE-1ACAF6B0B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F6662-840E-8B73-E884-4FC7854A51A5}"/>
              </a:ext>
            </a:extLst>
          </p:cNvPr>
          <p:cNvSpPr>
            <a:spLocks noGrp="1"/>
          </p:cNvSpPr>
          <p:nvPr>
            <p:ph type="body" idx="1"/>
          </p:nvPr>
        </p:nvSpPr>
        <p:spPr/>
        <p:txBody>
          <a:bodyPr/>
          <a:lstStyle/>
          <a:p>
            <a:r>
              <a:rPr lang="en-GB" sz="1200" b="0" i="0" u="none" strike="noStrike" baseline="0" dirty="0">
                <a:solidFill>
                  <a:srgbClr val="000000"/>
                </a:solidFill>
              </a:rPr>
              <a:t>RATIONALE FOR THE RECOMMENDATION: </a:t>
            </a:r>
            <a:r>
              <a:rPr lang="en-GB" sz="1200" kern="1200" dirty="0">
                <a:solidFill>
                  <a:schemeClr val="tx1"/>
                </a:solidFill>
                <a:effectLst/>
                <a:latin typeface="Arial" charset="0"/>
                <a:ea typeface="+mn-ea"/>
                <a:cs typeface="+mn-cs"/>
              </a:rPr>
              <a:t>Most patients reviewed were taking one or more medicine that could be associated with the development of either hyponatraemia or </a:t>
            </a:r>
            <a:r>
              <a:rPr lang="en-GB" sz="1200" kern="1200" dirty="0" err="1">
                <a:solidFill>
                  <a:schemeClr val="tx1"/>
                </a:solidFill>
                <a:effectLst/>
                <a:latin typeface="Arial" charset="0"/>
                <a:ea typeface="+mn-ea"/>
                <a:cs typeface="+mn-cs"/>
              </a:rPr>
              <a:t>hypernatraemia</a:t>
            </a:r>
            <a:r>
              <a:rPr lang="en-GB" sz="1200" kern="1200" dirty="0">
                <a:solidFill>
                  <a:schemeClr val="tx1"/>
                </a:solidFill>
                <a:effectLst/>
                <a:latin typeface="Arial" charset="0"/>
                <a:ea typeface="+mn-ea"/>
                <a:cs typeface="+mn-cs"/>
              </a:rPr>
              <a:t>. Patients should have a thorough medication review (prescribed, over-the-counter and others) at the time an abnormal blood sodium is identified. As a result, many patients had changes to their prescribed medications during the admission to hospital (for example doses changed, switching to alternative medicines, and/or stopping of medication(s)). These changes were not clearly outlined at the point of discharge to the GP, other healthcare professionals involved in their care, patients and/or their family/carers. </a:t>
            </a:r>
            <a:endParaRPr lang="en-GB" dirty="0"/>
          </a:p>
        </p:txBody>
      </p:sp>
      <p:sp>
        <p:nvSpPr>
          <p:cNvPr id="4" name="Slide Number Placeholder 3">
            <a:extLst>
              <a:ext uri="{FF2B5EF4-FFF2-40B4-BE49-F238E27FC236}">
                <a16:creationId xmlns:a16="http://schemas.microsoft.com/office/drawing/2014/main" id="{FAACF14B-FB20-ABBA-0B42-1643A3DC8EBF}"/>
              </a:ext>
            </a:extLst>
          </p:cNvPr>
          <p:cNvSpPr>
            <a:spLocks noGrp="1"/>
          </p:cNvSpPr>
          <p:nvPr>
            <p:ph type="sldNum" sz="quarter" idx="5"/>
          </p:nvPr>
        </p:nvSpPr>
        <p:spPr/>
        <p:txBody>
          <a:bodyPr/>
          <a:lstStyle/>
          <a:p>
            <a:pPr>
              <a:defRPr/>
            </a:pPr>
            <a:fld id="{8DBEF788-9E68-4066-9B41-CD750E53A6C1}" type="slidenum">
              <a:rPr lang="en-US" smtClean="0"/>
              <a:pPr>
                <a:defRPr/>
              </a:pPr>
              <a:t>17</a:t>
            </a:fld>
            <a:endParaRPr lang="en-US" dirty="0"/>
          </a:p>
        </p:txBody>
      </p:sp>
    </p:spTree>
    <p:extLst>
      <p:ext uri="{BB962C8B-B14F-4D97-AF65-F5344CB8AC3E}">
        <p14:creationId xmlns:p14="http://schemas.microsoft.com/office/powerpoint/2010/main" val="144451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3EC94-E94F-69AE-5350-F1E30397E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A8DF77-B723-AE77-5C13-072DB14BDB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11C58-B9AC-41AC-E1CB-38A99A3FCC9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7A40DB-3D09-168E-21B5-60A32B66907B}"/>
              </a:ext>
            </a:extLst>
          </p:cNvPr>
          <p:cNvSpPr>
            <a:spLocks noGrp="1"/>
          </p:cNvSpPr>
          <p:nvPr>
            <p:ph type="sldNum" sz="quarter" idx="5"/>
          </p:nvPr>
        </p:nvSpPr>
        <p:spPr/>
        <p:txBody>
          <a:bodyPr/>
          <a:lstStyle/>
          <a:p>
            <a:pPr>
              <a:defRPr/>
            </a:pPr>
            <a:fld id="{8DBEF788-9E68-4066-9B41-CD750E53A6C1}" type="slidenum">
              <a:rPr lang="en-US" smtClean="0"/>
              <a:pPr>
                <a:defRPr/>
              </a:pPr>
              <a:t>18</a:t>
            </a:fld>
            <a:endParaRPr lang="en-US" dirty="0"/>
          </a:p>
        </p:txBody>
      </p:sp>
    </p:spTree>
    <p:extLst>
      <p:ext uri="{BB962C8B-B14F-4D97-AF65-F5344CB8AC3E}">
        <p14:creationId xmlns:p14="http://schemas.microsoft.com/office/powerpoint/2010/main" val="28456829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6F114-261C-9206-D7A6-9EA59A221B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337A7-6ED6-C38B-CDAD-6BFB10FA7D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FA753-3798-D899-6BDA-C26CE0C51D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FC23F87-ADD1-C93C-F7C4-86C9049C09C8}"/>
              </a:ext>
            </a:extLst>
          </p:cNvPr>
          <p:cNvSpPr>
            <a:spLocks noGrp="1"/>
          </p:cNvSpPr>
          <p:nvPr>
            <p:ph type="sldNum" sz="quarter" idx="5"/>
          </p:nvPr>
        </p:nvSpPr>
        <p:spPr/>
        <p:txBody>
          <a:bodyPr/>
          <a:lstStyle/>
          <a:p>
            <a:pPr>
              <a:defRPr/>
            </a:pPr>
            <a:fld id="{8DBEF788-9E68-4066-9B41-CD750E53A6C1}" type="slidenum">
              <a:rPr lang="en-US" smtClean="0"/>
              <a:pPr>
                <a:defRPr/>
              </a:pPr>
              <a:t>19</a:t>
            </a:fld>
            <a:endParaRPr lang="en-US" dirty="0"/>
          </a:p>
        </p:txBody>
      </p:sp>
    </p:spTree>
    <p:extLst>
      <p:ext uri="{BB962C8B-B14F-4D97-AF65-F5344CB8AC3E}">
        <p14:creationId xmlns:p14="http://schemas.microsoft.com/office/powerpoint/2010/main" val="180472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2</a:t>
            </a:fld>
            <a:endParaRPr lang="en-US" dirty="0"/>
          </a:p>
        </p:txBody>
      </p:sp>
    </p:spTree>
    <p:extLst>
      <p:ext uri="{BB962C8B-B14F-4D97-AF65-F5344CB8AC3E}">
        <p14:creationId xmlns:p14="http://schemas.microsoft.com/office/powerpoint/2010/main" val="19026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In the whole study population, patients with a diagnosis code of hyponatraemia were slightly older (mean 74.0, median 77 years) than patients with a diagnosis code of </a:t>
            </a:r>
            <a:r>
              <a:rPr lang="en-GB" sz="1200" kern="1200" dirty="0" err="1">
                <a:solidFill>
                  <a:schemeClr val="tx1"/>
                </a:solidFill>
                <a:effectLst/>
                <a:latin typeface="Arial" charset="0"/>
                <a:ea typeface="+mn-ea"/>
                <a:cs typeface="+mn-cs"/>
              </a:rPr>
              <a:t>hypernatraemia</a:t>
            </a:r>
            <a:r>
              <a:rPr lang="en-GB" sz="1200" kern="1200" dirty="0">
                <a:solidFill>
                  <a:schemeClr val="tx1"/>
                </a:solidFill>
                <a:effectLst/>
                <a:latin typeface="Arial" charset="0"/>
                <a:ea typeface="+mn-ea"/>
                <a:cs typeface="+mn-cs"/>
              </a:rPr>
              <a:t> (mean 76.9, median 81 years)</a:t>
            </a:r>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4</a:t>
            </a:fld>
            <a:endParaRPr lang="en-US" dirty="0"/>
          </a:p>
        </p:txBody>
      </p:sp>
    </p:spTree>
    <p:extLst>
      <p:ext uri="{BB962C8B-B14F-4D97-AF65-F5344CB8AC3E}">
        <p14:creationId xmlns:p14="http://schemas.microsoft.com/office/powerpoint/2010/main" val="197298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mn-ea"/>
                <a:cs typeface="+mn-cs"/>
              </a:rPr>
              <a:t>The quality-of-care grading by the reviewers for emergency admission and postoperative hyponatraemia is shown in the above figure. For both groups of patients, the main areas for improvement related to clinical issues rather than organisational issues (emergency admission: 133/265; 50.2% and postoperative: 51/83; 61.4%) </a:t>
            </a:r>
            <a:endParaRPr lang="en-GB" dirty="0"/>
          </a:p>
        </p:txBody>
      </p:sp>
      <p:sp>
        <p:nvSpPr>
          <p:cNvPr id="4" name="Slide Number Placeholder 3"/>
          <p:cNvSpPr>
            <a:spLocks noGrp="1"/>
          </p:cNvSpPr>
          <p:nvPr>
            <p:ph type="sldNum" sz="quarter" idx="5"/>
          </p:nvPr>
        </p:nvSpPr>
        <p:spPr/>
        <p:txBody>
          <a:bodyPr/>
          <a:lstStyle/>
          <a:p>
            <a:pPr>
              <a:defRPr/>
            </a:pPr>
            <a:fld id="{8DBEF788-9E68-4066-9B41-CD750E53A6C1}" type="slidenum">
              <a:rPr lang="en-US" smtClean="0"/>
              <a:pPr>
                <a:defRPr/>
              </a:pPr>
              <a:t>5</a:t>
            </a:fld>
            <a:endParaRPr lang="en-US" dirty="0"/>
          </a:p>
        </p:txBody>
      </p:sp>
    </p:spTree>
    <p:extLst>
      <p:ext uri="{BB962C8B-B14F-4D97-AF65-F5344CB8AC3E}">
        <p14:creationId xmlns:p14="http://schemas.microsoft.com/office/powerpoint/2010/main" val="878352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F0FE-36F2-5E60-47BD-EBCF7081E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DBA334-2F06-B609-A6AC-3E8391257E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D0D5F-03D1-8F55-9624-336A0F820C5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7AADA3C-4F3C-44BF-AE7D-97076DF9BD92}"/>
              </a:ext>
            </a:extLst>
          </p:cNvPr>
          <p:cNvSpPr>
            <a:spLocks noGrp="1"/>
          </p:cNvSpPr>
          <p:nvPr>
            <p:ph type="sldNum" sz="quarter" idx="5"/>
          </p:nvPr>
        </p:nvSpPr>
        <p:spPr/>
        <p:txBody>
          <a:bodyPr/>
          <a:lstStyle/>
          <a:p>
            <a:pPr marL="0" marR="0" lvl="0" indent="0" algn="r" defTabSz="971332" rtl="0" eaLnBrk="1" fontAlgn="base" latinLnBrk="0" hangingPunct="1">
              <a:lnSpc>
                <a:spcPct val="100000"/>
              </a:lnSpc>
              <a:spcBef>
                <a:spcPct val="0"/>
              </a:spcBef>
              <a:spcAft>
                <a:spcPct val="0"/>
              </a:spcAft>
              <a:buClrTx/>
              <a:buSzTx/>
              <a:buFontTx/>
              <a:buNone/>
              <a:tabLst/>
              <a:defRPr/>
            </a:pPr>
            <a:fld id="{8DBEF788-9E68-4066-9B41-CD750E53A6C1}" type="slidenum">
              <a:rPr kumimoji="0" lang="en-US" sz="13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71332"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77840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0242E-DDF0-68CA-8D0C-00494B817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46370D-3D19-0A21-7FAF-5C906F001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370F8-5D18-74E1-595A-63BB4DE64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87DD1DE-C679-6B85-C810-A8859159B861}"/>
              </a:ext>
            </a:extLst>
          </p:cNvPr>
          <p:cNvSpPr>
            <a:spLocks noGrp="1"/>
          </p:cNvSpPr>
          <p:nvPr>
            <p:ph type="sldNum" sz="quarter" idx="5"/>
          </p:nvPr>
        </p:nvSpPr>
        <p:spPr/>
        <p:txBody>
          <a:bodyPr/>
          <a:lstStyle/>
          <a:p>
            <a:pPr>
              <a:defRPr/>
            </a:pPr>
            <a:fld id="{8DBEF788-9E68-4066-9B41-CD750E53A6C1}" type="slidenum">
              <a:rPr lang="en-US" smtClean="0"/>
              <a:pPr>
                <a:defRPr/>
              </a:pPr>
              <a:t>7</a:t>
            </a:fld>
            <a:endParaRPr lang="en-US" dirty="0"/>
          </a:p>
        </p:txBody>
      </p:sp>
    </p:spTree>
    <p:extLst>
      <p:ext uri="{BB962C8B-B14F-4D97-AF65-F5344CB8AC3E}">
        <p14:creationId xmlns:p14="http://schemas.microsoft.com/office/powerpoint/2010/main" val="2879957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F6FF-E96E-44E6-DB87-0C77208B13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2E8C3-7C85-BD47-8228-73F78D28E7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4A2D9-9B86-2583-8C92-3AEED675B79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83D9C5-D74D-790D-46D4-23F24A6C3873}"/>
              </a:ext>
            </a:extLst>
          </p:cNvPr>
          <p:cNvSpPr>
            <a:spLocks noGrp="1"/>
          </p:cNvSpPr>
          <p:nvPr>
            <p:ph type="sldNum" sz="quarter" idx="5"/>
          </p:nvPr>
        </p:nvSpPr>
        <p:spPr/>
        <p:txBody>
          <a:bodyPr/>
          <a:lstStyle/>
          <a:p>
            <a:pPr>
              <a:defRPr/>
            </a:pPr>
            <a:fld id="{8DBEF788-9E68-4066-9B41-CD750E53A6C1}" type="slidenum">
              <a:rPr lang="en-US" smtClean="0"/>
              <a:pPr>
                <a:defRPr/>
              </a:pPr>
              <a:t>8</a:t>
            </a:fld>
            <a:endParaRPr lang="en-US" dirty="0"/>
          </a:p>
        </p:txBody>
      </p:sp>
    </p:spTree>
    <p:extLst>
      <p:ext uri="{BB962C8B-B14F-4D97-AF65-F5344CB8AC3E}">
        <p14:creationId xmlns:p14="http://schemas.microsoft.com/office/powerpoint/2010/main" val="1010746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E2A29-6E9A-8AF7-E613-A0944B822C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F4026-DD02-962D-0359-DD58C77A6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A7F724-7093-F327-6DC6-46FF623F4D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13BFF5-7759-BECE-EB97-36FED5881ED8}"/>
              </a:ext>
            </a:extLst>
          </p:cNvPr>
          <p:cNvSpPr>
            <a:spLocks noGrp="1"/>
          </p:cNvSpPr>
          <p:nvPr>
            <p:ph type="sldNum" sz="quarter" idx="5"/>
          </p:nvPr>
        </p:nvSpPr>
        <p:spPr/>
        <p:txBody>
          <a:bodyPr/>
          <a:lstStyle/>
          <a:p>
            <a:pPr>
              <a:defRPr/>
            </a:pPr>
            <a:fld id="{8DBEF788-9E68-4066-9B41-CD750E53A6C1}" type="slidenum">
              <a:rPr lang="en-US" smtClean="0"/>
              <a:pPr>
                <a:defRPr/>
              </a:pPr>
              <a:t>9</a:t>
            </a:fld>
            <a:endParaRPr lang="en-US" dirty="0"/>
          </a:p>
        </p:txBody>
      </p:sp>
    </p:spTree>
    <p:extLst>
      <p:ext uri="{BB962C8B-B14F-4D97-AF65-F5344CB8AC3E}">
        <p14:creationId xmlns:p14="http://schemas.microsoft.com/office/powerpoint/2010/main" val="36878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DFF7E-DEFC-F08C-5CC3-0654AA2C2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ED503-CE28-0261-8040-A9D760B96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46874-7FF7-275C-EA64-3F07BBF98CE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166CC4-419A-547F-17DE-BF5E815121A1}"/>
              </a:ext>
            </a:extLst>
          </p:cNvPr>
          <p:cNvSpPr>
            <a:spLocks noGrp="1"/>
          </p:cNvSpPr>
          <p:nvPr>
            <p:ph type="sldNum" sz="quarter" idx="5"/>
          </p:nvPr>
        </p:nvSpPr>
        <p:spPr/>
        <p:txBody>
          <a:bodyPr/>
          <a:lstStyle/>
          <a:p>
            <a:pPr>
              <a:defRPr/>
            </a:pPr>
            <a:fld id="{8DBEF788-9E68-4066-9B41-CD750E53A6C1}" type="slidenum">
              <a:rPr lang="en-US" smtClean="0"/>
              <a:pPr>
                <a:defRPr/>
              </a:pPr>
              <a:t>10</a:t>
            </a:fld>
            <a:endParaRPr lang="en-US" dirty="0"/>
          </a:p>
        </p:txBody>
      </p:sp>
    </p:spTree>
    <p:extLst>
      <p:ext uri="{BB962C8B-B14F-4D97-AF65-F5344CB8AC3E}">
        <p14:creationId xmlns:p14="http://schemas.microsoft.com/office/powerpoint/2010/main" val="171913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08D14F-E9D3-4403-B871-4A11C9B779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6988"/>
            <a:ext cx="3048000" cy="6153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26988"/>
            <a:ext cx="8940800" cy="61531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538BDBF-C5E1-4EA7-8027-3E336EFCDDF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5A7D4BA-B6C7-44E6-A53D-42C3A7B4382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F2A48E-D214-429C-B569-537AB888348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BC77F0-60EB-42D0-98D4-C47290D37F1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931F60D-F91B-44A2-A835-DB37CC3C3B5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54B8EED-BE30-4C32-A8F1-8A18E866461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4364A0C-FFBA-48A1-ADFC-38C8949A55D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C9DDC8-D941-4D6A-936A-67F67ED56D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943231-44F1-457D-9C65-D855448C97B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6988"/>
            <a:ext cx="12192000" cy="1143001"/>
          </a:xfrm>
          <a:prstGeom prst="rect">
            <a:avLst/>
          </a:prstGeom>
          <a:solidFill>
            <a:srgbClr val="006666"/>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   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vl1pPr>
          </a:lstStyle>
          <a:p>
            <a:pPr>
              <a:defRPr/>
            </a:pPr>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vl1pPr>
          </a:lstStyle>
          <a:p>
            <a:pPr>
              <a:defRPr/>
            </a:pPr>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a:defRPr/>
            </a:pPr>
            <a:fld id="{11D18D76-C273-41F3-A6FA-BAE8A943AD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charset="0"/>
        </a:defRPr>
      </a:lvl2pPr>
      <a:lvl3pPr algn="ctr" rtl="0" eaLnBrk="0" fontAlgn="base" hangingPunct="0">
        <a:spcBef>
          <a:spcPct val="0"/>
        </a:spcBef>
        <a:spcAft>
          <a:spcPct val="0"/>
        </a:spcAft>
        <a:defRPr sz="3300">
          <a:solidFill>
            <a:schemeClr val="bg1"/>
          </a:solidFill>
          <a:latin typeface="Arial" charset="0"/>
        </a:defRPr>
      </a:lvl3pPr>
      <a:lvl4pPr algn="ctr" rtl="0" eaLnBrk="0" fontAlgn="base" hangingPunct="0">
        <a:spcBef>
          <a:spcPct val="0"/>
        </a:spcBef>
        <a:spcAft>
          <a:spcPct val="0"/>
        </a:spcAft>
        <a:defRPr sz="3300">
          <a:solidFill>
            <a:schemeClr val="bg1"/>
          </a:solidFill>
          <a:latin typeface="Arial" charset="0"/>
        </a:defRPr>
      </a:lvl4pPr>
      <a:lvl5pPr algn="ctr" rtl="0" eaLnBrk="0" fontAlgn="base" hangingPunct="0">
        <a:spcBef>
          <a:spcPct val="0"/>
        </a:spcBef>
        <a:spcAft>
          <a:spcPct val="0"/>
        </a:spcAft>
        <a:defRPr sz="3300">
          <a:solidFill>
            <a:schemeClr val="bg1"/>
          </a:solidFill>
          <a:latin typeface="Arial" charset="0"/>
        </a:defRPr>
      </a:lvl5pPr>
      <a:lvl6pPr marL="342900" algn="ctr" rtl="0" fontAlgn="base">
        <a:spcBef>
          <a:spcPct val="0"/>
        </a:spcBef>
        <a:spcAft>
          <a:spcPct val="0"/>
        </a:spcAft>
        <a:defRPr sz="3300">
          <a:solidFill>
            <a:schemeClr val="bg1"/>
          </a:solidFill>
          <a:latin typeface="Arial" charset="0"/>
        </a:defRPr>
      </a:lvl6pPr>
      <a:lvl7pPr marL="685800" algn="ctr" rtl="0" fontAlgn="base">
        <a:spcBef>
          <a:spcPct val="0"/>
        </a:spcBef>
        <a:spcAft>
          <a:spcPct val="0"/>
        </a:spcAft>
        <a:defRPr sz="3300">
          <a:solidFill>
            <a:schemeClr val="bg1"/>
          </a:solidFill>
          <a:latin typeface="Arial" charset="0"/>
        </a:defRPr>
      </a:lvl7pPr>
      <a:lvl8pPr marL="1028700" algn="ctr" rtl="0" fontAlgn="base">
        <a:spcBef>
          <a:spcPct val="0"/>
        </a:spcBef>
        <a:spcAft>
          <a:spcPct val="0"/>
        </a:spcAft>
        <a:defRPr sz="3300">
          <a:solidFill>
            <a:schemeClr val="bg1"/>
          </a:solidFill>
          <a:latin typeface="Arial" charset="0"/>
        </a:defRPr>
      </a:lvl8pPr>
      <a:lvl9pPr marL="1371600" algn="ctr" rtl="0" fontAlgn="base">
        <a:spcBef>
          <a:spcPct val="0"/>
        </a:spcBef>
        <a:spcAft>
          <a:spcPct val="0"/>
        </a:spcAft>
        <a:defRPr sz="3300">
          <a:solidFill>
            <a:schemeClr val="bg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ndocrinology.org/media/xhrhxhxm/emergency-management-of-severe-and-moderately-severely-symptomatic-hyponatraemia-in-adult-patients-2022.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www.ncepod.org.uk/2025b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A20B-AA5A-D68B-8719-569F8F22490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8A2408-E19C-CBD8-D8F3-877A7BED017D}"/>
              </a:ext>
            </a:extLst>
          </p:cNvPr>
          <p:cNvPicPr>
            <a:picLocks noChangeAspect="1"/>
          </p:cNvPicPr>
          <p:nvPr/>
        </p:nvPicPr>
        <p:blipFill>
          <a:blip r:embed="rId3"/>
          <a:stretch>
            <a:fillRect/>
          </a:stretch>
        </p:blipFill>
        <p:spPr>
          <a:xfrm>
            <a:off x="0" y="0"/>
            <a:ext cx="5638800" cy="6858000"/>
          </a:xfrm>
          <a:prstGeom prst="rect">
            <a:avLst/>
          </a:prstGeom>
        </p:spPr>
      </p:pic>
      <p:sp>
        <p:nvSpPr>
          <p:cNvPr id="6" name="Rectangle 3">
            <a:extLst>
              <a:ext uri="{FF2B5EF4-FFF2-40B4-BE49-F238E27FC236}">
                <a16:creationId xmlns:a16="http://schemas.microsoft.com/office/drawing/2014/main" id="{150C9DF6-87E3-571C-4618-BA1180FBEDB2}"/>
              </a:ext>
            </a:extLst>
          </p:cNvPr>
          <p:cNvSpPr txBox="1">
            <a:spLocks noChangeArrowheads="1"/>
          </p:cNvSpPr>
          <p:nvPr/>
        </p:nvSpPr>
        <p:spPr bwMode="auto">
          <a:xfrm>
            <a:off x="6990433" y="4010884"/>
            <a:ext cx="4399280" cy="933132"/>
          </a:xfrm>
          <a:prstGeom prst="rect">
            <a:avLst/>
          </a:prstGeom>
          <a:noFill/>
        </p:spPr>
        <p:txBody>
          <a:bodyPr vert="horz" lIns="91440" tIns="45720" rIns="91440" bIns="45720" numCol="1" rtlCol="0" anchorCtr="0" compatLnSpc="1">
            <a:prstTxWarp prst="textNoShape">
              <a:avLst/>
            </a:prstTxWarp>
            <a:normAutofit lnSpcReduction="1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Key messages and recommendations</a:t>
            </a:r>
          </a:p>
        </p:txBody>
      </p:sp>
      <p:sp>
        <p:nvSpPr>
          <p:cNvPr id="7" name="Rectangle 3">
            <a:extLst>
              <a:ext uri="{FF2B5EF4-FFF2-40B4-BE49-F238E27FC236}">
                <a16:creationId xmlns:a16="http://schemas.microsoft.com/office/drawing/2014/main" id="{814051B4-A82B-4137-EC18-65DECEA8A7D7}"/>
              </a:ext>
            </a:extLst>
          </p:cNvPr>
          <p:cNvSpPr txBox="1">
            <a:spLocks noChangeArrowheads="1"/>
          </p:cNvSpPr>
          <p:nvPr/>
        </p:nvSpPr>
        <p:spPr bwMode="auto">
          <a:xfrm>
            <a:off x="6358269" y="1730519"/>
            <a:ext cx="5663609" cy="1935481"/>
          </a:xfrm>
          <a:prstGeom prst="rect">
            <a:avLst/>
          </a:prstGeom>
          <a:noFill/>
        </p:spPr>
        <p:txBody>
          <a:bodyPr vert="horz" lIns="91440" tIns="45720" rIns="91440" bIns="45720" numCol="1" rtlCol="0"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eaLnBrk="1" hangingPunct="1">
              <a:lnSpc>
                <a:spcPct val="90000"/>
              </a:lnSpc>
              <a:buFontTx/>
              <a:buNone/>
            </a:pPr>
            <a:r>
              <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rPr>
              <a:t>A review of the quality of care in hospital provided to adults with abnormal levels of blood sodium</a:t>
            </a:r>
          </a:p>
          <a:p>
            <a:pPr marL="0" indent="0" algn="ctr" eaLnBrk="1" hangingPunct="1">
              <a:lnSpc>
                <a:spcPct val="90000"/>
              </a:lnSpc>
              <a:buFontTx/>
              <a:buNone/>
            </a:pPr>
            <a:endParaRPr lang="en-US" sz="32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43556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7AEEA-12F3-B87F-0918-244B7C41123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2E83E98-BFB2-7C0F-FE1F-43CB737A9FC4}"/>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005A9E"/>
                </a:solidFill>
                <a:latin typeface="Calibri" panose="020F0502020204030204" pitchFamily="34" charset="0"/>
                <a:ea typeface="Calibri" panose="020F0502020204030204" pitchFamily="34" charset="0"/>
                <a:cs typeface="Times New Roman" panose="02020603050405020304" pitchFamily="18" charset="0"/>
              </a:rPr>
              <a:t>Clinical staff are unsure when to use hypertonic saline and the dosage needed. This is hindered further by the variability in the concentrations stocked across all hospitals</a:t>
            </a:r>
            <a:endPar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55/354 (15.5%) patients received hypertonic saline as part of their treatment. For seven, this was not indicated.</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There was variability in the strength of hypertonic saline use (38 patients got 2.7%, 12 got 1.8% and 2 got both).</a:t>
            </a:r>
            <a:endParaRPr lang="en-GB"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In 17/55 (30.9%) there were issues related to its use (decision, volume, rate and/or duration of administration).</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A further 19 should have hypertonic saline treatment.</a:t>
            </a:r>
          </a:p>
        </p:txBody>
      </p:sp>
      <p:pic>
        <p:nvPicPr>
          <p:cNvPr id="4" name="Picture 3">
            <a:extLst>
              <a:ext uri="{FF2B5EF4-FFF2-40B4-BE49-F238E27FC236}">
                <a16:creationId xmlns:a16="http://schemas.microsoft.com/office/drawing/2014/main" id="{EA05B576-BCC5-BF97-A8EA-A966015EC4C9}"/>
              </a:ext>
            </a:extLst>
          </p:cNvPr>
          <p:cNvPicPr>
            <a:picLocks noChangeAspect="1"/>
          </p:cNvPicPr>
          <p:nvPr/>
        </p:nvPicPr>
        <p:blipFill>
          <a:blip r:embed="rId3"/>
          <a:srcRect l="6194" r="7967"/>
          <a:stretch>
            <a:fillRect/>
          </a:stretch>
        </p:blipFill>
        <p:spPr>
          <a:xfrm>
            <a:off x="99498" y="1445341"/>
            <a:ext cx="4167488" cy="3529781"/>
          </a:xfrm>
          <a:prstGeom prst="rect">
            <a:avLst/>
          </a:prstGeom>
          <a:effectLst>
            <a:softEdge rad="635000"/>
          </a:effectLst>
          <a:scene3d>
            <a:camera prst="orthographicFront"/>
            <a:lightRig rig="threePt" dir="t"/>
          </a:scene3d>
          <a:sp3d>
            <a:bevelT/>
          </a:sp3d>
        </p:spPr>
      </p:pic>
      <p:sp>
        <p:nvSpPr>
          <p:cNvPr id="5" name="Content Placeholder 2">
            <a:extLst>
              <a:ext uri="{FF2B5EF4-FFF2-40B4-BE49-F238E27FC236}">
                <a16:creationId xmlns:a16="http://schemas.microsoft.com/office/drawing/2014/main" id="{6CB1D218-6C1F-9542-A287-627DEE07CA44}"/>
              </a:ext>
            </a:extLst>
          </p:cNvPr>
          <p:cNvSpPr>
            <a:spLocks noGrp="1"/>
          </p:cNvSpPr>
          <p:nvPr>
            <p:ph idx="1"/>
          </p:nvPr>
        </p:nvSpPr>
        <p:spPr>
          <a:xfrm>
            <a:off x="1209368" y="126008"/>
            <a:ext cx="10852003" cy="1202048"/>
          </a:xfrm>
          <a:solidFill>
            <a:srgbClr val="005A9E"/>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Standardise the use and the dosing of hypertonic saline solution</a:t>
            </a:r>
          </a:p>
        </p:txBody>
      </p:sp>
      <p:sp>
        <p:nvSpPr>
          <p:cNvPr id="8" name="Content Placeholder 2">
            <a:extLst>
              <a:ext uri="{FF2B5EF4-FFF2-40B4-BE49-F238E27FC236}">
                <a16:creationId xmlns:a16="http://schemas.microsoft.com/office/drawing/2014/main" id="{973C7C36-DF49-C977-AE9C-6166E9AD7109}"/>
              </a:ext>
            </a:extLst>
          </p:cNvPr>
          <p:cNvSpPr txBox="1">
            <a:spLocks/>
          </p:cNvSpPr>
          <p:nvPr/>
        </p:nvSpPr>
        <p:spPr bwMode="auto">
          <a:xfrm>
            <a:off x="122536" y="126007"/>
            <a:ext cx="1008174" cy="1202049"/>
          </a:xfrm>
          <a:prstGeom prst="rect">
            <a:avLst/>
          </a:prstGeom>
          <a:solidFill>
            <a:srgbClr val="005A9E"/>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52250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13BAF-F474-9832-AF8F-1D1E89F6A751}"/>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B98C24AB-7E27-7285-8AAD-205C922BB6E7}"/>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005A9E"/>
                </a:solidFill>
                <a:latin typeface="Calibri" panose="020F0502020204030204" pitchFamily="34" charset="0"/>
                <a:ea typeface="Calibri" panose="020F0502020204030204" pitchFamily="34" charset="0"/>
                <a:cs typeface="Times New Roman" panose="02020603050405020304" pitchFamily="18" charset="0"/>
              </a:rPr>
              <a:t>Medication changes were not always communicated which could lead to patients restarting medications that had caused their abnormal blood sodium.</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225/270 (83.3%) patients admitted on an emergency basis with hyponatraemia were taking one or more medication that could have contributed to their hyponatraemia. </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157 (69.8%) had one or more of their medicines changed during the admission to hospital. </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140/151 (92.7%) had some form of communication of these changes to the GP at the time of discharge </a:t>
            </a:r>
          </a:p>
          <a:p>
            <a:pPr lvl="1">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Most commonly this was omission from the discharge letter.</a:t>
            </a:r>
            <a:endParaRPr lang="en-GB" dirty="0">
              <a:solidFill>
                <a:srgbClr val="005A9E"/>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4ABAB34-D9F6-423D-D341-4A0326FC49BE}"/>
              </a:ext>
            </a:extLst>
          </p:cNvPr>
          <p:cNvPicPr>
            <a:picLocks noChangeAspect="1"/>
          </p:cNvPicPr>
          <p:nvPr/>
        </p:nvPicPr>
        <p:blipFill>
          <a:blip r:embed="rId3"/>
          <a:srcRect l="6194" r="7967"/>
          <a:stretch>
            <a:fillRect/>
          </a:stretch>
        </p:blipFill>
        <p:spPr>
          <a:xfrm>
            <a:off x="99498" y="1445341"/>
            <a:ext cx="4167488" cy="3529781"/>
          </a:xfrm>
          <a:prstGeom prst="rect">
            <a:avLst/>
          </a:prstGeom>
          <a:effectLst>
            <a:softEdge rad="635000"/>
          </a:effectLst>
          <a:scene3d>
            <a:camera prst="orthographicFront"/>
            <a:lightRig rig="threePt" dir="t"/>
          </a:scene3d>
          <a:sp3d>
            <a:bevelT/>
          </a:sp3d>
        </p:spPr>
      </p:pic>
      <p:sp>
        <p:nvSpPr>
          <p:cNvPr id="5" name="Content Placeholder 2">
            <a:extLst>
              <a:ext uri="{FF2B5EF4-FFF2-40B4-BE49-F238E27FC236}">
                <a16:creationId xmlns:a16="http://schemas.microsoft.com/office/drawing/2014/main" id="{0BF56030-6DD2-D148-67FC-80B9D1504EAF}"/>
              </a:ext>
            </a:extLst>
          </p:cNvPr>
          <p:cNvSpPr>
            <a:spLocks noGrp="1"/>
          </p:cNvSpPr>
          <p:nvPr>
            <p:ph idx="1"/>
          </p:nvPr>
        </p:nvSpPr>
        <p:spPr>
          <a:xfrm>
            <a:off x="1209368" y="126008"/>
            <a:ext cx="10852003" cy="1202048"/>
          </a:xfrm>
          <a:solidFill>
            <a:srgbClr val="005A9E"/>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Document and communicate all medication changes to all healthcare </a:t>
            </a:r>
          </a:p>
          <a:p>
            <a:pPr marL="0" indent="0">
              <a:buNone/>
            </a:pPr>
            <a:r>
              <a:rPr lang="en-GB" sz="2200" b="1" cap="all" dirty="0">
                <a:solidFill>
                  <a:schemeClr val="bg1"/>
                </a:solidFill>
                <a:latin typeface="Calibri" panose="020F0502020204030204" pitchFamily="34" charset="0"/>
                <a:cs typeface="Times New Roman" panose="02020603050405020304" pitchFamily="18" charset="0"/>
              </a:rPr>
              <a:t>providers and patients</a:t>
            </a:r>
          </a:p>
        </p:txBody>
      </p:sp>
      <p:sp>
        <p:nvSpPr>
          <p:cNvPr id="8" name="Content Placeholder 2">
            <a:extLst>
              <a:ext uri="{FF2B5EF4-FFF2-40B4-BE49-F238E27FC236}">
                <a16:creationId xmlns:a16="http://schemas.microsoft.com/office/drawing/2014/main" id="{A9756C9A-AD29-18CC-6AB8-86D31B424BC7}"/>
              </a:ext>
            </a:extLst>
          </p:cNvPr>
          <p:cNvSpPr txBox="1">
            <a:spLocks/>
          </p:cNvSpPr>
          <p:nvPr/>
        </p:nvSpPr>
        <p:spPr bwMode="auto">
          <a:xfrm>
            <a:off x="122536" y="126007"/>
            <a:ext cx="1008174" cy="1202049"/>
          </a:xfrm>
          <a:prstGeom prst="rect">
            <a:avLst/>
          </a:prstGeom>
          <a:solidFill>
            <a:srgbClr val="005A9E"/>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2310028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C22F5-88FB-33BA-30C1-5192AA206B3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5707A71-D847-20BA-DA54-A739A4F93015}"/>
              </a:ext>
            </a:extLst>
          </p:cNvPr>
          <p:cNvPicPr>
            <a:picLocks noChangeAspect="1"/>
          </p:cNvPicPr>
          <p:nvPr/>
        </p:nvPicPr>
        <p:blipFill>
          <a:blip r:embed="rId3"/>
          <a:stretch>
            <a:fillRect/>
          </a:stretch>
        </p:blipFill>
        <p:spPr>
          <a:xfrm>
            <a:off x="0" y="10160"/>
            <a:ext cx="5628640" cy="6858000"/>
          </a:xfrm>
          <a:prstGeom prst="rect">
            <a:avLst/>
          </a:prstGeom>
        </p:spPr>
      </p:pic>
      <p:sp>
        <p:nvSpPr>
          <p:cNvPr id="5" name="Content Placeholder 2">
            <a:extLst>
              <a:ext uri="{FF2B5EF4-FFF2-40B4-BE49-F238E27FC236}">
                <a16:creationId xmlns:a16="http://schemas.microsoft.com/office/drawing/2014/main" id="{4CB4A4E9-181C-3EED-FC15-F2850B0D9D03}"/>
              </a:ext>
            </a:extLst>
          </p:cNvPr>
          <p:cNvSpPr txBox="1">
            <a:spLocks/>
          </p:cNvSpPr>
          <p:nvPr/>
        </p:nvSpPr>
        <p:spPr bwMode="auto">
          <a:xfrm>
            <a:off x="6190869" y="2737706"/>
            <a:ext cx="5568205"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002748"/>
                </a:solidFill>
                <a:effectLst/>
                <a:uLnTx/>
                <a:uFillTx/>
                <a:latin typeface="Calibri" panose="020F0502020204030204" pitchFamily="34" charset="0"/>
                <a:ea typeface="Calibri" panose="020F0502020204030204" pitchFamily="34" charset="0"/>
                <a:cs typeface="Calibri" panose="020F0502020204030204" pitchFamily="34" charset="0"/>
              </a:rPr>
              <a:t>RECOMMENDATIONS</a:t>
            </a:r>
            <a:endParaRPr kumimoji="0" lang="en-GB" sz="2400" b="1" i="0" u="none" strike="noStrike" kern="0" cap="none" spc="0" normalizeH="0" baseline="0" noProof="0" dirty="0">
              <a:ln>
                <a:noFill/>
              </a:ln>
              <a:solidFill>
                <a:srgbClr val="00274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609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078A6-0D29-868F-FB56-A0B38CD89D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0B6DB-C136-C012-9C7F-87A83D215F66}"/>
              </a:ext>
            </a:extLst>
          </p:cNvPr>
          <p:cNvSpPr>
            <a:spLocks noGrp="1"/>
          </p:cNvSpPr>
          <p:nvPr>
            <p:ph type="title"/>
          </p:nvPr>
        </p:nvSpPr>
        <p:spPr>
          <a:solidFill>
            <a:schemeClr val="bg1">
              <a:lumMod val="75000"/>
            </a:schemeClr>
          </a:solidFill>
        </p:spPr>
        <p:txBody>
          <a:bodyPr/>
          <a:lstStyle/>
          <a:p>
            <a:pPr>
              <a:spcAft>
                <a:spcPts val="800"/>
              </a:spcAft>
              <a:buNone/>
            </a:pPr>
            <a:r>
              <a:rPr lang="en-GB" sz="3600" b="1"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Reduce variation in the assessment and management of abnormal blood sodium levels.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A3FB078-155F-5D80-1C8D-A3A96B0D58CE}"/>
              </a:ext>
            </a:extLst>
          </p:cNvPr>
          <p:cNvSpPr>
            <a:spLocks noGrp="1"/>
          </p:cNvSpPr>
          <p:nvPr>
            <p:ph idx="1"/>
          </p:nvPr>
        </p:nvSpPr>
        <p:spPr>
          <a:xfrm>
            <a:off x="609600" y="1472607"/>
            <a:ext cx="10972800" cy="4525963"/>
          </a:xfrm>
        </p:spPr>
        <p:txBody>
          <a:bodyPr/>
          <a:lstStyle/>
          <a:p>
            <a:pPr marL="0" indent="0">
              <a:buNone/>
            </a:pP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Implement processes to reduce variation in the assessment and management of abnormal blood sodium levels.*</a:t>
            </a:r>
            <a:r>
              <a:rPr lang="en-US" sz="18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Develop national care bundles. </a:t>
            </a:r>
          </a:p>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Develop training for all healthcare professionals to be able to assess and treat patients with abnormal blood sodium levels and recognise when to escalate to specialists.</a:t>
            </a:r>
          </a:p>
          <a:p>
            <a:pPr marL="0" indent="0">
              <a:buNone/>
            </a:pP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Promote existing information on hyponatraemia from the </a:t>
            </a:r>
            <a:r>
              <a:rPr lang="en-GB" sz="1800" i="1" u="sng"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Society for Endocrinology</a:t>
            </a:r>
            <a:r>
              <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rPr>
              <a:t> and develop it into the care bundle</a:t>
            </a:r>
            <a:endPar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Department of Health and Social Care/NHS England, Welsh NHS, Health Department of Northern Ireland, Government of Jersey</a:t>
            </a:r>
            <a:endParaRPr lang="en-GB" sz="1800" b="0" i="0" u="none" strike="noStrike" baseline="0" dirty="0">
              <a:solidFill>
                <a:schemeClr val="bg1"/>
              </a:solidFill>
              <a:latin typeface="Calibri" panose="020F0502020204030204" pitchFamily="34" charset="0"/>
            </a:endParaRPr>
          </a:p>
          <a:p>
            <a:pPr marL="0" lvl="0" indent="0" algn="just" eaLnBrk="0" fontAlgn="base" hangingPunct="0">
              <a:lnSpc>
                <a:spcPct val="115000"/>
              </a:lnSpc>
              <a:spcAft>
                <a:spcPts val="1000"/>
              </a:spcAft>
              <a:buNone/>
              <a:tabLst>
                <a:tab pos="457200" algn="l"/>
              </a:tabLst>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Society for Endocrinology, Royal Colleges of Physicians, Royal College of Emergency Medicine, Royal College of Pathologists, Society for Acute Medicine, Royal College of Surgeons, Association of Surgeons, Royal College of Nursing, Faculty for Intensive Care Medicine, Intensive Care Society, Association for Laboratory Medicine, Royal Pharmaceutical Society, UK Kidney Association</a:t>
            </a:r>
            <a:endParaRPr lang="en-GB" dirty="0">
              <a:solidFill>
                <a:schemeClr val="bg1"/>
              </a:solidFill>
            </a:endParaRPr>
          </a:p>
        </p:txBody>
      </p:sp>
    </p:spTree>
    <p:extLst>
      <p:ext uri="{BB962C8B-B14F-4D97-AF65-F5344CB8AC3E}">
        <p14:creationId xmlns:p14="http://schemas.microsoft.com/office/powerpoint/2010/main" val="152916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62A8A-657C-51D5-BD66-D201F12CD5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B7710-0901-DF4A-341C-B25BCA47534A}"/>
              </a:ext>
            </a:extLst>
          </p:cNvPr>
          <p:cNvSpPr>
            <a:spLocks noGrp="1"/>
          </p:cNvSpPr>
          <p:nvPr>
            <p:ph type="title"/>
          </p:nvPr>
        </p:nvSpPr>
        <p:spPr>
          <a:solidFill>
            <a:schemeClr val="bg1">
              <a:lumMod val="75000"/>
            </a:schemeClr>
          </a:solidFill>
        </p:spPr>
        <p:txBody>
          <a:bodyPr/>
          <a:lstStyle/>
          <a:p>
            <a:pPr>
              <a:spcAft>
                <a:spcPts val="800"/>
              </a:spcAft>
              <a:buNone/>
            </a:pPr>
            <a:r>
              <a:rPr lang="en-GB" sz="3600" b="1" dirty="0">
                <a:solidFill>
                  <a:srgbClr val="005A9E"/>
                </a:solidFill>
                <a:latin typeface="Calibri" panose="020F0502020204030204" pitchFamily="34" charset="0"/>
                <a:ea typeface="Calibri" panose="020F0502020204030204" pitchFamily="34" charset="0"/>
                <a:cs typeface="Calibri" panose="020F0502020204030204" pitchFamily="34" charset="0"/>
              </a:rPr>
              <a:t>S</a:t>
            </a:r>
            <a:r>
              <a:rPr lang="en-GB" sz="3600" b="1"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tandardise the assessment and recording of fluid status in all patients with abnormal blood sodium levels.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5D42606-E004-E60F-EA4E-26B7C787E129}"/>
              </a:ext>
            </a:extLst>
          </p:cNvPr>
          <p:cNvSpPr>
            <a:spLocks noGrp="1"/>
          </p:cNvSpPr>
          <p:nvPr>
            <p:ph idx="1"/>
          </p:nvPr>
        </p:nvSpPr>
        <p:spPr>
          <a:xfrm>
            <a:off x="609600" y="1472607"/>
            <a:ext cx="10972800" cy="4525963"/>
          </a:xfrm>
        </p:spPr>
        <p:txBody>
          <a:bodyPr/>
          <a:lstStyle/>
          <a:p>
            <a:pPr marL="0" indent="0">
              <a:buNone/>
            </a:pP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Develop clear standards and tools for the assessment and recording of fluid status in all patients with abnormal blood sodium levels including, when appropriate, the use of point-of-care ultrasound.*</a:t>
            </a:r>
            <a:r>
              <a:rPr lang="en-US" sz="1800" b="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a:t>
            </a:r>
            <a:endParaRPr lang="en-US" sz="18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dirty="0">
                <a:solidFill>
                  <a:schemeClr val="bg1"/>
                </a:solidFill>
                <a:latin typeface="Calibri" panose="020F0502020204030204" pitchFamily="34" charset="0"/>
                <a:ea typeface="Calibri" panose="020F0502020204030204" pitchFamily="34" charset="0"/>
                <a:cs typeface="Calibri" panose="020F0502020204030204" pitchFamily="34" charset="0"/>
              </a:rPr>
              <a:t>*Point-of-care ultrasound is relatively new so should be considered as further research in its use is published and standards are developed</a:t>
            </a:r>
          </a:p>
          <a:p>
            <a:pPr marL="0" indent="0">
              <a:buNone/>
            </a:pPr>
            <a:endPar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Department of Health and Social Care/NHS England, Welsh NHS, Health Department of Northern Ireland, Government of Jersey</a:t>
            </a:r>
            <a:endParaRPr lang="en-GB" sz="1800" b="0" i="0" u="none" strike="noStrike" baseline="0" dirty="0">
              <a:solidFill>
                <a:schemeClr val="bg1"/>
              </a:solidFill>
              <a:latin typeface="Calibri" panose="020F0502020204030204" pitchFamily="34" charset="0"/>
            </a:endParaRPr>
          </a:p>
          <a:p>
            <a:pPr marL="0" lvl="0" indent="0" algn="just" eaLnBrk="0" fontAlgn="base" hangingPunct="0">
              <a:lnSpc>
                <a:spcPct val="115000"/>
              </a:lnSpc>
              <a:spcAft>
                <a:spcPts val="1000"/>
              </a:spcAft>
              <a:buNone/>
              <a:tabLst>
                <a:tab pos="457200" algn="l"/>
              </a:tabLst>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Royal College of Nursing, Royal Colleges of Physicians, Royal College of Emergency Medicine, Royal College of Pathologists, Society for Acute Medicine, Royal College of Surgeons, Faculty for Intensive Care Medicine, Intensive Care Society, Society for Acute Medicine, Royal College of Radiologists, trusts/health boards, Royal Pharmaceutical Society, UK Kidney Association (clinical),British Society for Echocardiography, Intensive Care Society - Focused Ultrasound in Intensive Care (FUSIC), Consortium for the Accreditation of Sonographic Education and Medical Schools/Universities (training), National Institute for Healthcare Research (NIHR) (research into the use of point-of-care ultrasound)</a:t>
            </a:r>
          </a:p>
          <a:p>
            <a:pPr marL="0" lvl="0" indent="0" algn="just" eaLnBrk="0" fontAlgn="base" hangingPunct="0">
              <a:lnSpc>
                <a:spcPct val="115000"/>
              </a:lnSpc>
              <a:spcAft>
                <a:spcPts val="1000"/>
              </a:spcAft>
              <a:buNone/>
              <a:tabLst>
                <a:tab pos="457200" algn="l"/>
              </a:tabLst>
            </a:pPr>
            <a:endParaRPr lang="en-GB" dirty="0">
              <a:solidFill>
                <a:schemeClr val="bg1"/>
              </a:solidFill>
            </a:endParaRPr>
          </a:p>
        </p:txBody>
      </p:sp>
    </p:spTree>
    <p:extLst>
      <p:ext uri="{BB962C8B-B14F-4D97-AF65-F5344CB8AC3E}">
        <p14:creationId xmlns:p14="http://schemas.microsoft.com/office/powerpoint/2010/main" val="375483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C79ED-550E-DE13-66D8-BDCAC2A67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72639-A0B1-E07A-AAB6-3B0B916C837D}"/>
              </a:ext>
            </a:extLst>
          </p:cNvPr>
          <p:cNvSpPr>
            <a:spLocks noGrp="1"/>
          </p:cNvSpPr>
          <p:nvPr>
            <p:ph type="title"/>
          </p:nvPr>
        </p:nvSpPr>
        <p:spPr>
          <a:solidFill>
            <a:schemeClr val="bg1">
              <a:lumMod val="75000"/>
            </a:schemeClr>
          </a:solidFill>
        </p:spPr>
        <p:txBody>
          <a:bodyPr/>
          <a:lstStyle/>
          <a:p>
            <a:pPr>
              <a:spcAft>
                <a:spcPts val="800"/>
              </a:spcAft>
              <a:buNone/>
            </a:pPr>
            <a:r>
              <a:rPr lang="en-GB" sz="3600" b="1" dirty="0">
                <a:solidFill>
                  <a:srgbClr val="005A9E"/>
                </a:solidFill>
                <a:latin typeface="Calibri" panose="020F0502020204030204" pitchFamily="34" charset="0"/>
                <a:ea typeface="Calibri" panose="020F0502020204030204" pitchFamily="34" charset="0"/>
                <a:cs typeface="Calibri" panose="020F0502020204030204" pitchFamily="34" charset="0"/>
              </a:rPr>
              <a:t>Integrate point-of-care testing results into patient electronic records.</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C2E099-192A-D421-6BD1-18E5B3427A3D}"/>
              </a:ext>
            </a:extLst>
          </p:cNvPr>
          <p:cNvSpPr>
            <a:spLocks noGrp="1"/>
          </p:cNvSpPr>
          <p:nvPr>
            <p:ph idx="1"/>
          </p:nvPr>
        </p:nvSpPr>
        <p:spPr>
          <a:xfrm>
            <a:off x="609600" y="1472607"/>
            <a:ext cx="10972800" cy="4525963"/>
          </a:xfrm>
        </p:spPr>
        <p:txBody>
          <a:bodyPr/>
          <a:lstStyle/>
          <a:p>
            <a:pPr marL="0" indent="0">
              <a:buNone/>
            </a:pP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Integrate point-of-care testing results into patient electronic records.</a:t>
            </a:r>
          </a:p>
          <a:p>
            <a:pPr marL="0" indent="0">
              <a:buNone/>
            </a:pPr>
            <a:endPar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Commissioners/integrated care boards with the hospitals in their trusts/health boards</a:t>
            </a:r>
          </a:p>
          <a:p>
            <a:pPr marL="0" indent="0">
              <a:buNone/>
            </a:pPr>
            <a:endPar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Royal College of Nursing, Royal Colleges of Physicians, Royal College of Emergency Medicine, Royal College of Pathologists, Society for Acute Medicine, Royal College of Surgeons, Faculty for Intensive Care Medicine, Intensive Care Society, Society for Acute Medicine, Royal College of Radiologists, Association for Laboratory Medicine, Electronic Patient Record providers</a:t>
            </a:r>
            <a:endParaRPr lang="en-GB" dirty="0">
              <a:solidFill>
                <a:schemeClr val="bg1"/>
              </a:solidFill>
            </a:endParaRPr>
          </a:p>
        </p:txBody>
      </p:sp>
    </p:spTree>
    <p:extLst>
      <p:ext uri="{BB962C8B-B14F-4D97-AF65-F5344CB8AC3E}">
        <p14:creationId xmlns:p14="http://schemas.microsoft.com/office/powerpoint/2010/main" val="1429699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FC098-69BC-BEDE-21B4-C446A3D69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BA04F6-C395-4DCF-5D9D-2BD891C7D3D2}"/>
              </a:ext>
            </a:extLst>
          </p:cNvPr>
          <p:cNvSpPr>
            <a:spLocks noGrp="1"/>
          </p:cNvSpPr>
          <p:nvPr>
            <p:ph type="title"/>
          </p:nvPr>
        </p:nvSpPr>
        <p:spPr>
          <a:solidFill>
            <a:schemeClr val="bg1">
              <a:lumMod val="75000"/>
            </a:schemeClr>
          </a:solidFill>
        </p:spPr>
        <p:txBody>
          <a:bodyPr/>
          <a:lstStyle/>
          <a:p>
            <a:pPr eaLnBrk="0" fontAlgn="base" hangingPunct="0">
              <a:spcAft>
                <a:spcPts val="800"/>
              </a:spcAft>
              <a:buNone/>
            </a:pPr>
            <a:r>
              <a:rPr lang="en-GB" sz="3600" b="1"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Standardise the use of hypertonic saline in the management of hyponatraemia.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3E619F-8659-413B-D91B-C6B493F43B96}"/>
              </a:ext>
            </a:extLst>
          </p:cNvPr>
          <p:cNvSpPr>
            <a:spLocks noGrp="1"/>
          </p:cNvSpPr>
          <p:nvPr>
            <p:ph idx="1"/>
          </p:nvPr>
        </p:nvSpPr>
        <p:spPr>
          <a:xfrm>
            <a:off x="609600" y="1472607"/>
            <a:ext cx="10972800" cy="4525963"/>
          </a:xfrm>
        </p:spPr>
        <p:txBody>
          <a:bodyPr/>
          <a:lstStyle/>
          <a:p>
            <a:pPr marL="0" indent="0">
              <a:buNone/>
            </a:pP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Develop a national standard for the use of hypertonic saline in the management of hyponatraemia. This should include:</a:t>
            </a:r>
          </a:p>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The indications for its use</a:t>
            </a:r>
          </a:p>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The dose, route and location of administration</a:t>
            </a:r>
          </a:p>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Monitoring the blood sodium levels, including the rate of correction</a:t>
            </a:r>
          </a:p>
          <a:p>
            <a:pPr lvl="0"/>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Actions to be taken if over-correction occurs</a:t>
            </a:r>
          </a:p>
          <a:p>
            <a:r>
              <a:rPr lang="en-GB" dirty="0">
                <a:solidFill>
                  <a:schemeClr val="bg1"/>
                </a:solidFill>
                <a:latin typeface="Calibri" panose="020F0502020204030204" pitchFamily="34" charset="0"/>
                <a:ea typeface="Calibri" panose="020F0502020204030204" pitchFamily="34" charset="0"/>
                <a:cs typeface="Calibri" panose="020F0502020204030204" pitchFamily="34" charset="0"/>
              </a:rPr>
              <a:t>A consensus on the strength of hypertonic saline stocked in hospitals.</a:t>
            </a:r>
            <a:endParaRPr lang="en-GB"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Society for Endocrinology </a:t>
            </a:r>
          </a:p>
          <a:p>
            <a:pPr marL="0" indent="0">
              <a:buNone/>
            </a:pPr>
            <a:endPar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Royal Colleges of Physicians, Royal College of Emergency Medicine, Society for Acute Medicine, Royal College of Surgeons, Association of Surgeons, Royal College of Nursing, Faculty for Intensive Care Medicine, Intensive Care Society, Royal Pharmaceutical Society</a:t>
            </a:r>
            <a:endParaRPr lang="en-GB" dirty="0">
              <a:solidFill>
                <a:schemeClr val="bg1"/>
              </a:solidFill>
            </a:endParaRPr>
          </a:p>
        </p:txBody>
      </p:sp>
    </p:spTree>
    <p:extLst>
      <p:ext uri="{BB962C8B-B14F-4D97-AF65-F5344CB8AC3E}">
        <p14:creationId xmlns:p14="http://schemas.microsoft.com/office/powerpoint/2010/main" val="240149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4E888-C881-2DC1-BF2F-D6F929BB22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A9CDD-FC80-A043-0D67-A6A50FEE670C}"/>
              </a:ext>
            </a:extLst>
          </p:cNvPr>
          <p:cNvSpPr>
            <a:spLocks noGrp="1"/>
          </p:cNvSpPr>
          <p:nvPr>
            <p:ph type="title"/>
          </p:nvPr>
        </p:nvSpPr>
        <p:spPr>
          <a:solidFill>
            <a:schemeClr val="bg1">
              <a:lumMod val="75000"/>
            </a:schemeClr>
          </a:solidFill>
        </p:spPr>
        <p:txBody>
          <a:bodyPr/>
          <a:lstStyle/>
          <a:p>
            <a:pPr>
              <a:spcAft>
                <a:spcPts val="800"/>
              </a:spcAft>
              <a:buNone/>
            </a:pPr>
            <a:r>
              <a:rPr lang="en-GB" sz="3600" b="1" dirty="0">
                <a:solidFill>
                  <a:srgbClr val="005A9E"/>
                </a:solidFill>
                <a:latin typeface="Calibri" panose="020F0502020204030204" pitchFamily="34" charset="0"/>
                <a:ea typeface="Calibri" panose="020F0502020204030204" pitchFamily="34" charset="0"/>
                <a:cs typeface="Calibri" panose="020F0502020204030204" pitchFamily="34" charset="0"/>
              </a:rPr>
              <a:t>Raise awareness of the importance of documenting and communicating all medication changes .</a:t>
            </a:r>
            <a:endParaRPr lang="en-GB"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ACD651-36AA-D8D3-CF52-4D74F961FBF3}"/>
              </a:ext>
            </a:extLst>
          </p:cNvPr>
          <p:cNvSpPr>
            <a:spLocks noGrp="1"/>
          </p:cNvSpPr>
          <p:nvPr>
            <p:ph idx="1"/>
          </p:nvPr>
        </p:nvSpPr>
        <p:spPr>
          <a:xfrm>
            <a:off x="609600" y="1472607"/>
            <a:ext cx="10972800" cy="4525963"/>
          </a:xfrm>
        </p:spPr>
        <p:txBody>
          <a:bodyPr/>
          <a:lstStyle/>
          <a:p>
            <a:pPr marL="0" indent="0">
              <a:buNone/>
            </a:pPr>
            <a:r>
              <a:rPr lang="en-GB"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Raise awareness of the importance of documenting and communicating all medication changes made in hospital to primary care as well as the patients and their family/carers.</a:t>
            </a:r>
          </a:p>
          <a:p>
            <a:pPr marL="0" indent="0">
              <a:buNone/>
            </a:pPr>
            <a:endPar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For action by:</a:t>
            </a:r>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800" b="0" i="1" u="none" strike="noStrike" baseline="0" dirty="0">
                <a:solidFill>
                  <a:schemeClr val="bg1"/>
                </a:solidFill>
                <a:latin typeface="Calibri" panose="020F0502020204030204" pitchFamily="34" charset="0"/>
              </a:rPr>
              <a:t>Royal Colleges of Physicians, Royal College of Emergency Medicine, Society for Acute Medicine, Royal College of Surgeons, Association of Surgeons, Royal College of Nursing, Faculty for Intensive Care Medicine, Intensive Care Society, Royal College of General Practitioners, Royal Pharmaceutical Society</a:t>
            </a:r>
          </a:p>
          <a:p>
            <a:pPr marL="0" indent="0">
              <a:buNone/>
            </a:pPr>
            <a:endParaRPr lang="en-GB" sz="18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i="1" dirty="0">
                <a:solidFill>
                  <a:schemeClr val="bg1"/>
                </a:solidFill>
                <a:latin typeface="Calibri" panose="020F0502020204030204" pitchFamily="34" charset="0"/>
                <a:ea typeface="Calibri" panose="020F0502020204030204" pitchFamily="34" charset="0"/>
                <a:cs typeface="Calibri" panose="020F0502020204030204" pitchFamily="34" charset="0"/>
              </a:rPr>
              <a:t>Additional stakeholders</a:t>
            </a:r>
            <a:r>
              <a:rPr lang="en-GB" sz="1800" b="1" i="1" dirty="0">
                <a:solidFill>
                  <a:schemeClr val="bg1"/>
                </a:solidFill>
                <a:effectLst/>
                <a:latin typeface="Calibri" panose="020F0502020204030204" pitchFamily="34" charset="0"/>
                <a:ea typeface="Calibri" panose="020F0502020204030204" pitchFamily="34" charset="0"/>
              </a:rPr>
              <a:t>: </a:t>
            </a:r>
            <a:r>
              <a:rPr lang="en-GB" sz="1800" i="1" dirty="0">
                <a:solidFill>
                  <a:schemeClr val="bg1"/>
                </a:solidFill>
                <a:effectLst/>
                <a:latin typeface="Calibri" panose="020F0502020204030204" pitchFamily="34" charset="0"/>
                <a:ea typeface="Calibri" panose="020F0502020204030204" pitchFamily="34" charset="0"/>
              </a:rPr>
              <a:t>Commissioners/integrated care boards, Department of Health and Social Care/NHS England, Welsh NHS, Health Department of Northern Ireland, Government of Jersey</a:t>
            </a:r>
            <a:endParaRPr lang="en-GB" dirty="0">
              <a:solidFill>
                <a:schemeClr val="bg1"/>
              </a:solidFill>
            </a:endParaRPr>
          </a:p>
        </p:txBody>
      </p:sp>
    </p:spTree>
    <p:extLst>
      <p:ext uri="{BB962C8B-B14F-4D97-AF65-F5344CB8AC3E}">
        <p14:creationId xmlns:p14="http://schemas.microsoft.com/office/powerpoint/2010/main" val="181346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7F616-A288-26B8-39F2-821F2BF241A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36577D3-2B07-C9BC-D7AA-3A9B9C91C0FD}"/>
              </a:ext>
            </a:extLst>
          </p:cNvPr>
          <p:cNvPicPr>
            <a:picLocks noChangeAspect="1"/>
          </p:cNvPicPr>
          <p:nvPr/>
        </p:nvPicPr>
        <p:blipFill>
          <a:blip r:embed="rId3"/>
          <a:stretch>
            <a:fillRect/>
          </a:stretch>
        </p:blipFill>
        <p:spPr>
          <a:xfrm>
            <a:off x="0" y="0"/>
            <a:ext cx="4827971" cy="6858000"/>
          </a:xfrm>
          <a:prstGeom prst="rect">
            <a:avLst/>
          </a:prstGeom>
        </p:spPr>
      </p:pic>
      <p:pic>
        <p:nvPicPr>
          <p:cNvPr id="2" name="Picture 1">
            <a:extLst>
              <a:ext uri="{FF2B5EF4-FFF2-40B4-BE49-F238E27FC236}">
                <a16:creationId xmlns:a16="http://schemas.microsoft.com/office/drawing/2014/main" id="{A80EB97F-E040-1DA9-2842-66C584BE790F}"/>
              </a:ext>
            </a:extLst>
          </p:cNvPr>
          <p:cNvPicPr>
            <a:picLocks noChangeAspect="1"/>
          </p:cNvPicPr>
          <p:nvPr/>
        </p:nvPicPr>
        <p:blipFill>
          <a:blip r:embed="rId4"/>
          <a:stretch>
            <a:fillRect/>
          </a:stretch>
        </p:blipFill>
        <p:spPr>
          <a:xfrm>
            <a:off x="0" y="0"/>
            <a:ext cx="4891606" cy="6858000"/>
          </a:xfrm>
          <a:prstGeom prst="rect">
            <a:avLst/>
          </a:prstGeom>
        </p:spPr>
      </p:pic>
      <p:pic>
        <p:nvPicPr>
          <p:cNvPr id="8" name="Picture 7" descr="A qr code with blue and white squares&#10;&#10;AI-generated content may be incorrect.">
            <a:extLst>
              <a:ext uri="{FF2B5EF4-FFF2-40B4-BE49-F238E27FC236}">
                <a16:creationId xmlns:a16="http://schemas.microsoft.com/office/drawing/2014/main" id="{D391F5FF-ADEB-8E93-DA57-28F159B493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654" y="1087507"/>
            <a:ext cx="4762500" cy="4762500"/>
          </a:xfrm>
          <a:prstGeom prst="rect">
            <a:avLst/>
          </a:prstGeom>
        </p:spPr>
      </p:pic>
    </p:spTree>
    <p:extLst>
      <p:ext uri="{BB962C8B-B14F-4D97-AF65-F5344CB8AC3E}">
        <p14:creationId xmlns:p14="http://schemas.microsoft.com/office/powerpoint/2010/main" val="2335444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51DE8-0404-2E6D-BD6A-6ADA10E6F038}"/>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97D77EE-3ACC-DB0E-AAD5-76CB61939B6E}"/>
              </a:ext>
            </a:extLst>
          </p:cNvPr>
          <p:cNvSpPr>
            <a:spLocks noGrp="1"/>
          </p:cNvSpPr>
          <p:nvPr>
            <p:ph idx="1"/>
          </p:nvPr>
        </p:nvSpPr>
        <p:spPr>
          <a:xfrm>
            <a:off x="5124451" y="126008"/>
            <a:ext cx="6936920" cy="831935"/>
          </a:xfrm>
          <a:solidFill>
            <a:srgbClr val="005A9E"/>
          </a:solidFill>
          <a:ln w="38100">
            <a:solidFill>
              <a:schemeClr val="bg1"/>
            </a:solidFill>
          </a:ln>
          <a:scene3d>
            <a:camera prst="orthographicFront"/>
            <a:lightRig rig="threePt" dir="t"/>
          </a:scene3d>
          <a:sp3d>
            <a:bevelT/>
          </a:sp3d>
        </p:spPr>
        <p:txBody>
          <a:bodyPr anchor="ctr">
            <a:normAutofit/>
          </a:bodyPr>
          <a:lstStyle/>
          <a:p>
            <a:pPr marL="0" indent="0" algn="ctr">
              <a:buNone/>
            </a:pPr>
            <a:r>
              <a:rPr lang="en-US" b="1" dirty="0">
                <a:solidFill>
                  <a:schemeClr val="bg1"/>
                </a:solidFill>
                <a:latin typeface="Calibri" panose="020F0502020204030204" pitchFamily="34" charset="0"/>
                <a:cs typeface="Calibri" panose="020F0502020204030204" pitchFamily="34" charset="0"/>
              </a:rPr>
              <a:t>REPORT AND TOOLS</a:t>
            </a:r>
          </a:p>
        </p:txBody>
      </p:sp>
      <p:sp>
        <p:nvSpPr>
          <p:cNvPr id="7" name="Content Placeholder 2">
            <a:extLst>
              <a:ext uri="{FF2B5EF4-FFF2-40B4-BE49-F238E27FC236}">
                <a16:creationId xmlns:a16="http://schemas.microsoft.com/office/drawing/2014/main" id="{E70D9C38-E667-D159-C10F-8993FC71E40C}"/>
              </a:ext>
            </a:extLst>
          </p:cNvPr>
          <p:cNvSpPr txBox="1">
            <a:spLocks/>
          </p:cNvSpPr>
          <p:nvPr/>
        </p:nvSpPr>
        <p:spPr bwMode="auto">
          <a:xfrm>
            <a:off x="5124451" y="1103086"/>
            <a:ext cx="6936920" cy="5628906"/>
          </a:xfrm>
          <a:prstGeom prst="rect">
            <a:avLst/>
          </a:prstGeom>
          <a:solidFill>
            <a:schemeClr val="bg1"/>
          </a:solidFill>
          <a:ln w="38100">
            <a:solidFill>
              <a:schemeClr val="bg1"/>
            </a:solid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None/>
            </a:pPr>
            <a:r>
              <a:rPr lang="en-US" b="1" dirty="0">
                <a:solidFill>
                  <a:srgbClr val="005A9E"/>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www.ncepod.org.uk</a:t>
            </a:r>
            <a:r>
              <a:rPr lang="en-US" b="1">
                <a:solidFill>
                  <a:srgbClr val="005A9E"/>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/2025bs.</a:t>
            </a:r>
            <a:r>
              <a:rPr lang="en-US" b="1" dirty="0">
                <a:solidFill>
                  <a:srgbClr val="005A9E"/>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html</a:t>
            </a:r>
            <a:endParaRPr lang="en-US" b="1"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pPr marL="0" indent="0" algn="ctr">
              <a:buNone/>
            </a:pPr>
            <a:endParaRPr lang="en-US" sz="2000"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Report</a:t>
            </a:r>
          </a:p>
          <a:p>
            <a:pPr>
              <a:spcBef>
                <a:spcPts val="600"/>
              </a:spcBef>
            </a:pP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Summary</a:t>
            </a:r>
          </a:p>
          <a:p>
            <a:pPr>
              <a:spcBef>
                <a:spcPts val="600"/>
              </a:spcBef>
            </a:pP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Infographic</a:t>
            </a:r>
          </a:p>
          <a:p>
            <a:endParaRPr lang="en-US" sz="2000"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Recommendation checklist</a:t>
            </a:r>
          </a:p>
          <a:p>
            <a:pPr>
              <a:spcBef>
                <a:spcPts val="1200"/>
              </a:spcBef>
            </a:pP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Audit tool</a:t>
            </a:r>
          </a:p>
          <a:p>
            <a:pPr>
              <a:spcBef>
                <a:spcPts val="1200"/>
              </a:spcBef>
            </a:pP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Driver diagram</a:t>
            </a:r>
          </a:p>
          <a:p>
            <a:pPr>
              <a:spcBef>
                <a:spcPts val="1200"/>
              </a:spcBef>
            </a:pP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Fishbone diagram</a:t>
            </a:r>
          </a:p>
          <a:p>
            <a:endParaRPr lang="en-US" sz="2000"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Commissioners guide</a:t>
            </a:r>
            <a:endParaRPr lang="en-GB" sz="2800" dirty="0">
              <a:solidFill>
                <a:srgbClr val="005A9E"/>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5E1F5AE-3FAB-3279-33DA-EDE7F8271679}"/>
              </a:ext>
            </a:extLst>
          </p:cNvPr>
          <p:cNvPicPr>
            <a:picLocks noChangeAspect="1"/>
          </p:cNvPicPr>
          <p:nvPr/>
        </p:nvPicPr>
        <p:blipFill>
          <a:blip r:embed="rId4"/>
          <a:stretch>
            <a:fillRect/>
          </a:stretch>
        </p:blipFill>
        <p:spPr>
          <a:xfrm>
            <a:off x="0" y="0"/>
            <a:ext cx="4891606" cy="6858000"/>
          </a:xfrm>
          <a:prstGeom prst="rect">
            <a:avLst/>
          </a:prstGeom>
        </p:spPr>
      </p:pic>
    </p:spTree>
    <p:extLst>
      <p:ext uri="{BB962C8B-B14F-4D97-AF65-F5344CB8AC3E}">
        <p14:creationId xmlns:p14="http://schemas.microsoft.com/office/powerpoint/2010/main" val="142131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B0342B35-5FA6-B6C4-6EC7-8AD28F5B6D17}"/>
              </a:ext>
            </a:extLst>
          </p:cNvPr>
          <p:cNvSpPr txBox="1">
            <a:spLocks/>
          </p:cNvSpPr>
          <p:nvPr/>
        </p:nvSpPr>
        <p:spPr bwMode="auto">
          <a:xfrm>
            <a:off x="5791200" y="1137919"/>
            <a:ext cx="6202076" cy="5579433"/>
          </a:xfrm>
          <a:prstGeom prst="rect">
            <a:avLst/>
          </a:prstGeom>
          <a:solidFill>
            <a:schemeClr val="tx1">
              <a:lumMod val="95000"/>
            </a:scheme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r>
              <a:rPr lang="en-GB" b="1" dirty="0">
                <a:solidFill>
                  <a:srgbClr val="005A9E"/>
                </a:solidFill>
                <a:latin typeface="Calibri" panose="020F0502020204030204" pitchFamily="34" charset="0"/>
                <a:ea typeface="Calibri" panose="020F0502020204030204" pitchFamily="34" charset="0"/>
                <a:cs typeface="Calibri" panose="020F0502020204030204" pitchFamily="34" charset="0"/>
              </a:rPr>
              <a:t>Study population: </a:t>
            </a:r>
          </a:p>
          <a:p>
            <a:pPr>
              <a:spcAft>
                <a:spcPts val="800"/>
              </a:spcAft>
            </a:pPr>
            <a:r>
              <a:rPr lang="en-US" sz="2000" dirty="0">
                <a:solidFill>
                  <a:srgbClr val="005A9E"/>
                </a:solidFill>
                <a:latin typeface="Calibri" panose="020F0502020204030204" pitchFamily="34" charset="0"/>
                <a:ea typeface="Calibri" panose="020F0502020204030204" pitchFamily="34" charset="0"/>
                <a:cs typeface="Calibri" panose="020F0502020204030204" pitchFamily="34" charset="0"/>
              </a:rPr>
              <a:t>Patients aged 18 and over who were admitted </a:t>
            </a:r>
            <a:r>
              <a:rPr lang="en-GB" sz="2000" dirty="0">
                <a:solidFill>
                  <a:srgbClr val="005A9E"/>
                </a:solidFill>
                <a:latin typeface="Calibri" panose="020F0502020204030204" pitchFamily="34" charset="0"/>
                <a:ea typeface="Calibri" panose="020F0502020204030204" pitchFamily="34" charset="0"/>
                <a:cs typeface="Calibri" panose="020F0502020204030204" pitchFamily="34" charset="0"/>
              </a:rPr>
              <a:t>to hospital between 1st October 2023 and 31</a:t>
            </a:r>
            <a:r>
              <a:rPr lang="en-GB" sz="2000" baseline="30000" dirty="0">
                <a:solidFill>
                  <a:srgbClr val="005A9E"/>
                </a:solidFill>
                <a:latin typeface="Calibri" panose="020F0502020204030204" pitchFamily="34" charset="0"/>
                <a:ea typeface="Calibri" panose="020F0502020204030204" pitchFamily="34" charset="0"/>
                <a:cs typeface="Calibri" panose="020F0502020204030204" pitchFamily="34" charset="0"/>
              </a:rPr>
              <a:t>st</a:t>
            </a:r>
            <a:r>
              <a:rPr lang="en-GB" sz="2000" dirty="0">
                <a:solidFill>
                  <a:srgbClr val="005A9E"/>
                </a:solidFill>
                <a:latin typeface="Calibri" panose="020F0502020204030204" pitchFamily="34" charset="0"/>
                <a:ea typeface="Calibri" panose="020F0502020204030204" pitchFamily="34" charset="0"/>
                <a:cs typeface="Calibri" panose="020F0502020204030204" pitchFamily="34" charset="0"/>
              </a:rPr>
              <a:t> December 2023 and identified as having hyponatraemia or </a:t>
            </a:r>
            <a:r>
              <a:rPr lang="en-GB" sz="2000" dirty="0" err="1">
                <a:solidFill>
                  <a:srgbClr val="005A9E"/>
                </a:solidFill>
                <a:latin typeface="Calibri" panose="020F0502020204030204" pitchFamily="34" charset="0"/>
                <a:ea typeface="Calibri" panose="020F0502020204030204" pitchFamily="34" charset="0"/>
                <a:cs typeface="Calibri" panose="020F0502020204030204" pitchFamily="34" charset="0"/>
              </a:rPr>
              <a:t>hypernatraemia</a:t>
            </a:r>
            <a:r>
              <a:rPr lang="en-GB" sz="2000" dirty="0">
                <a:solidFill>
                  <a:srgbClr val="005A9E"/>
                </a:solidFill>
                <a:latin typeface="Calibri" panose="020F0502020204030204" pitchFamily="34" charset="0"/>
                <a:ea typeface="Calibri" panose="020F0502020204030204" pitchFamily="34" charset="0"/>
                <a:cs typeface="Calibri" panose="020F0502020204030204" pitchFamily="34" charset="0"/>
              </a:rPr>
              <a:t> during their admission. </a:t>
            </a:r>
          </a:p>
          <a:p>
            <a:pPr>
              <a:spcAft>
                <a:spcPts val="800"/>
              </a:spcAft>
            </a:pPr>
            <a:r>
              <a:rPr lang="en-GB" sz="2000" dirty="0">
                <a:solidFill>
                  <a:srgbClr val="005A9E"/>
                </a:solidFill>
                <a:latin typeface="Calibri" panose="020F0502020204030204" pitchFamily="34" charset="0"/>
                <a:ea typeface="Calibri" panose="020F0502020204030204" pitchFamily="34" charset="0"/>
                <a:cs typeface="Calibri" panose="020F0502020204030204" pitchFamily="34" charset="0"/>
              </a:rPr>
              <a:t>Patients who presented as an emergency and those who developed abnormal blood sodium levels after surgery were included.</a:t>
            </a:r>
            <a:endParaRPr lang="en-US" sz="2000"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pPr>
              <a:spcAft>
                <a:spcPts val="800"/>
              </a:spcAft>
            </a:pPr>
            <a:endParaRPr lang="en-GB" sz="600"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b="1" dirty="0">
                <a:solidFill>
                  <a:srgbClr val="005A9E"/>
                </a:solidFill>
                <a:latin typeface="Calibri" panose="020F0502020204030204" pitchFamily="34" charset="0"/>
                <a:ea typeface="Calibri" panose="020F0502020204030204" pitchFamily="34" charset="0"/>
                <a:cs typeface="Calibri" panose="020F0502020204030204" pitchFamily="34" charset="0"/>
              </a:rPr>
              <a:t>Data sources: </a:t>
            </a:r>
          </a:p>
          <a:p>
            <a:pPr>
              <a:lnSpc>
                <a:spcPct val="150000"/>
              </a:lnSpc>
            </a:pPr>
            <a:r>
              <a:rPr lang="en-GB" sz="2000" dirty="0">
                <a:solidFill>
                  <a:srgbClr val="005A9E"/>
                </a:solidFill>
                <a:latin typeface="Calibri" panose="020F0502020204030204" pitchFamily="34" charset="0"/>
                <a:ea typeface="Calibri" panose="020F0502020204030204" pitchFamily="34" charset="0"/>
                <a:cs typeface="Calibri" panose="020F0502020204030204" pitchFamily="34" charset="0"/>
              </a:rPr>
              <a:t>640 clinician questionnaires</a:t>
            </a:r>
          </a:p>
          <a:p>
            <a:pPr lvl="1">
              <a:lnSpc>
                <a:spcPct val="150000"/>
              </a:lnSpc>
            </a:pPr>
            <a:r>
              <a:rPr lang="en-GB" sz="1700" dirty="0">
                <a:solidFill>
                  <a:srgbClr val="005A9E"/>
                </a:solidFill>
                <a:latin typeface="Calibri" panose="020F0502020204030204" pitchFamily="34" charset="0"/>
                <a:ea typeface="Calibri" panose="020F0502020204030204" pitchFamily="34" charset="0"/>
                <a:cs typeface="Calibri" panose="020F0502020204030204" pitchFamily="34" charset="0"/>
              </a:rPr>
              <a:t>498 hyponatraemia and 142 </a:t>
            </a:r>
            <a:r>
              <a:rPr lang="en-GB" sz="1700" dirty="0" err="1">
                <a:solidFill>
                  <a:srgbClr val="005A9E"/>
                </a:solidFill>
                <a:latin typeface="Calibri" panose="020F0502020204030204" pitchFamily="34" charset="0"/>
                <a:ea typeface="Calibri" panose="020F0502020204030204" pitchFamily="34" charset="0"/>
                <a:cs typeface="Calibri" panose="020F0502020204030204" pitchFamily="34" charset="0"/>
              </a:rPr>
              <a:t>hypernatraemia</a:t>
            </a:r>
            <a:r>
              <a:rPr lang="en-GB" sz="1700" dirty="0">
                <a:solidFill>
                  <a:srgbClr val="005A9E"/>
                </a:solidFill>
                <a:latin typeface="Calibri" panose="020F0502020204030204" pitchFamily="34" charset="0"/>
                <a:ea typeface="Calibri" panose="020F0502020204030204" pitchFamily="34" charset="0"/>
                <a:cs typeface="Calibri" panose="020F0502020204030204" pitchFamily="34" charset="0"/>
              </a:rPr>
              <a:t> cases </a:t>
            </a:r>
          </a:p>
          <a:p>
            <a:pPr>
              <a:lnSpc>
                <a:spcPct val="150000"/>
              </a:lnSpc>
            </a:pPr>
            <a:r>
              <a:rPr lang="en-GB" sz="2000" dirty="0">
                <a:solidFill>
                  <a:srgbClr val="005A9E"/>
                </a:solidFill>
                <a:latin typeface="Calibri" panose="020F0502020204030204" pitchFamily="34" charset="0"/>
                <a:ea typeface="Calibri" panose="020F0502020204030204" pitchFamily="34" charset="0"/>
                <a:cs typeface="Calibri" panose="020F0502020204030204" pitchFamily="34" charset="0"/>
              </a:rPr>
              <a:t>419 sets of case notes</a:t>
            </a:r>
            <a:endParaRPr lang="en-GB" sz="2000" dirty="0">
              <a:solidFill>
                <a:srgbClr val="005A9E"/>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pPr>
              <a:lnSpc>
                <a:spcPct val="150000"/>
              </a:lnSpc>
            </a:pPr>
            <a:r>
              <a:rPr lang="en-GB" sz="2000" dirty="0">
                <a:solidFill>
                  <a:srgbClr val="005A9E"/>
                </a:solidFill>
                <a:latin typeface="Calibri" panose="020F0502020204030204" pitchFamily="34" charset="0"/>
                <a:ea typeface="Calibri" panose="020F0502020204030204" pitchFamily="34" charset="0"/>
                <a:cs typeface="Calibri" panose="020F0502020204030204" pitchFamily="34" charset="0"/>
              </a:rPr>
              <a:t>156 organisational questionnaires</a:t>
            </a:r>
          </a:p>
        </p:txBody>
      </p:sp>
      <p:sp>
        <p:nvSpPr>
          <p:cNvPr id="2" name="Content Placeholder 2">
            <a:extLst>
              <a:ext uri="{FF2B5EF4-FFF2-40B4-BE49-F238E27FC236}">
                <a16:creationId xmlns:a16="http://schemas.microsoft.com/office/drawing/2014/main" id="{F68DF1D6-9470-202B-E6FC-165843563832}"/>
              </a:ext>
            </a:extLst>
          </p:cNvPr>
          <p:cNvSpPr txBox="1">
            <a:spLocks/>
          </p:cNvSpPr>
          <p:nvPr/>
        </p:nvSpPr>
        <p:spPr bwMode="auto">
          <a:xfrm>
            <a:off x="5791198" y="126008"/>
            <a:ext cx="6202076" cy="831935"/>
          </a:xfrm>
          <a:prstGeom prst="rect">
            <a:avLst/>
          </a:prstGeom>
          <a:solidFill>
            <a:schemeClr val="tx1">
              <a:lumMod val="95000"/>
            </a:schemeClr>
          </a:solidFill>
          <a:ln w="9525">
            <a:noFill/>
            <a:miter lim="800000"/>
            <a:headEnd/>
            <a:tailEnd/>
          </a:ln>
        </p:spPr>
        <p:txBody>
          <a:bodyPr vert="horz" wrap="square" lIns="91440" tIns="45720" rIns="91440" bIns="45720" numCol="1" anchor="ctr"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buFontTx/>
              <a:buNone/>
            </a:pPr>
            <a:r>
              <a:rPr lang="en-US" sz="2800" b="1" kern="0" dirty="0">
                <a:solidFill>
                  <a:srgbClr val="005A9E"/>
                </a:solidFill>
                <a:latin typeface="Calibri" panose="020F0502020204030204" pitchFamily="34" charset="0"/>
                <a:cs typeface="Calibri" panose="020F0502020204030204" pitchFamily="34" charset="0"/>
              </a:rPr>
              <a:t>The study</a:t>
            </a:r>
          </a:p>
        </p:txBody>
      </p:sp>
      <p:pic>
        <p:nvPicPr>
          <p:cNvPr id="3" name="Picture 2">
            <a:extLst>
              <a:ext uri="{FF2B5EF4-FFF2-40B4-BE49-F238E27FC236}">
                <a16:creationId xmlns:a16="http://schemas.microsoft.com/office/drawing/2014/main" id="{586540BC-963A-0030-167C-186C18F190A8}"/>
              </a:ext>
            </a:extLst>
          </p:cNvPr>
          <p:cNvPicPr>
            <a:picLocks noChangeAspect="1"/>
          </p:cNvPicPr>
          <p:nvPr/>
        </p:nvPicPr>
        <p:blipFill>
          <a:blip r:embed="rId3"/>
          <a:stretch>
            <a:fillRect/>
          </a:stretch>
        </p:blipFill>
        <p:spPr>
          <a:xfrm>
            <a:off x="0" y="10160"/>
            <a:ext cx="5628640" cy="6858000"/>
          </a:xfrm>
          <a:prstGeom prst="rect">
            <a:avLst/>
          </a:prstGeom>
        </p:spPr>
      </p:pic>
    </p:spTree>
    <p:extLst>
      <p:ext uri="{BB962C8B-B14F-4D97-AF65-F5344CB8AC3E}">
        <p14:creationId xmlns:p14="http://schemas.microsoft.com/office/powerpoint/2010/main" val="36401929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005A9E"/>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Data returns</a:t>
            </a:r>
          </a:p>
        </p:txBody>
      </p:sp>
      <p:graphicFrame>
        <p:nvGraphicFramePr>
          <p:cNvPr id="5" name="Diagram 4">
            <a:extLst>
              <a:ext uri="{FF2B5EF4-FFF2-40B4-BE49-F238E27FC236}">
                <a16:creationId xmlns:a16="http://schemas.microsoft.com/office/drawing/2014/main" id="{246BFF6D-82BB-7DEF-C098-0E141F3C849D}"/>
              </a:ext>
            </a:extLst>
          </p:cNvPr>
          <p:cNvGraphicFramePr/>
          <p:nvPr>
            <p:extLst>
              <p:ext uri="{D42A27DB-BD31-4B8C-83A1-F6EECF244321}">
                <p14:modId xmlns:p14="http://schemas.microsoft.com/office/powerpoint/2010/main" val="1150662111"/>
              </p:ext>
            </p:extLst>
          </p:nvPr>
        </p:nvGraphicFramePr>
        <p:xfrm>
          <a:off x="1767840" y="1116014"/>
          <a:ext cx="8993823" cy="4979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32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005A9E"/>
          </a:solidFill>
        </p:spPr>
        <p:txBody>
          <a:bodyPr/>
          <a:lstStyle/>
          <a:p>
            <a:r>
              <a:rPr lang="en-GB" dirty="0"/>
              <a:t>Age distribution of patients coded for hyponatraemia or </a:t>
            </a:r>
            <a:r>
              <a:rPr lang="en-GB" dirty="0" err="1"/>
              <a:t>hypernatraemia</a:t>
            </a:r>
            <a:r>
              <a:rPr lang="en-GB" dirty="0"/>
              <a:t> in the total study population</a:t>
            </a:r>
          </a:p>
        </p:txBody>
      </p:sp>
      <p:pic>
        <p:nvPicPr>
          <p:cNvPr id="7" name="Picture 6">
            <a:extLst>
              <a:ext uri="{FF2B5EF4-FFF2-40B4-BE49-F238E27FC236}">
                <a16:creationId xmlns:a16="http://schemas.microsoft.com/office/drawing/2014/main" id="{95304C4C-0B71-05CC-0170-0998743208E1}"/>
              </a:ext>
            </a:extLst>
          </p:cNvPr>
          <p:cNvPicPr>
            <a:picLocks noChangeAspect="1"/>
          </p:cNvPicPr>
          <p:nvPr/>
        </p:nvPicPr>
        <p:blipFill>
          <a:blip r:embed="rId3"/>
          <a:stretch>
            <a:fillRect/>
          </a:stretch>
        </p:blipFill>
        <p:spPr>
          <a:xfrm>
            <a:off x="215898" y="1118415"/>
            <a:ext cx="11760203" cy="4621169"/>
          </a:xfrm>
          <a:prstGeom prst="rect">
            <a:avLst/>
          </a:prstGeom>
        </p:spPr>
      </p:pic>
    </p:spTree>
    <p:extLst>
      <p:ext uri="{BB962C8B-B14F-4D97-AF65-F5344CB8AC3E}">
        <p14:creationId xmlns:p14="http://schemas.microsoft.com/office/powerpoint/2010/main" val="1041471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A9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60DB-709E-C845-8A7E-C7162881C21C}"/>
              </a:ext>
            </a:extLst>
          </p:cNvPr>
          <p:cNvSpPr>
            <a:spLocks noGrp="1"/>
          </p:cNvSpPr>
          <p:nvPr>
            <p:ph type="title"/>
          </p:nvPr>
        </p:nvSpPr>
        <p:spPr>
          <a:solidFill>
            <a:srgbClr val="005A9E"/>
          </a:solidFill>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Overall quality of rehabilitation care</a:t>
            </a:r>
          </a:p>
        </p:txBody>
      </p:sp>
      <p:pic>
        <p:nvPicPr>
          <p:cNvPr id="6" name="Picture 5">
            <a:extLst>
              <a:ext uri="{FF2B5EF4-FFF2-40B4-BE49-F238E27FC236}">
                <a16:creationId xmlns:a16="http://schemas.microsoft.com/office/drawing/2014/main" id="{1BECE161-8230-0F19-9D45-EE6B5A1EEF37}"/>
              </a:ext>
            </a:extLst>
          </p:cNvPr>
          <p:cNvPicPr>
            <a:picLocks noChangeAspect="1"/>
          </p:cNvPicPr>
          <p:nvPr/>
        </p:nvPicPr>
        <p:blipFill>
          <a:blip r:embed="rId3"/>
          <a:stretch>
            <a:fillRect/>
          </a:stretch>
        </p:blipFill>
        <p:spPr>
          <a:xfrm>
            <a:off x="758489" y="1028461"/>
            <a:ext cx="10675021" cy="5656312"/>
          </a:xfrm>
          <a:prstGeom prst="rect">
            <a:avLst/>
          </a:prstGeom>
        </p:spPr>
      </p:pic>
    </p:spTree>
    <p:extLst>
      <p:ext uri="{BB962C8B-B14F-4D97-AF65-F5344CB8AC3E}">
        <p14:creationId xmlns:p14="http://schemas.microsoft.com/office/powerpoint/2010/main" val="230734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BFE8A-919F-963A-85DD-102BEAC582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922900-1C14-39BD-9A49-A542E5B0BCF7}"/>
              </a:ext>
            </a:extLst>
          </p:cNvPr>
          <p:cNvPicPr>
            <a:picLocks noChangeAspect="1"/>
          </p:cNvPicPr>
          <p:nvPr/>
        </p:nvPicPr>
        <p:blipFill>
          <a:blip r:embed="rId3"/>
          <a:stretch>
            <a:fillRect/>
          </a:stretch>
        </p:blipFill>
        <p:spPr>
          <a:xfrm>
            <a:off x="0" y="10160"/>
            <a:ext cx="5628640" cy="6858000"/>
          </a:xfrm>
          <a:prstGeom prst="rect">
            <a:avLst/>
          </a:prstGeom>
        </p:spPr>
      </p:pic>
      <p:sp>
        <p:nvSpPr>
          <p:cNvPr id="5" name="Content Placeholder 2">
            <a:extLst>
              <a:ext uri="{FF2B5EF4-FFF2-40B4-BE49-F238E27FC236}">
                <a16:creationId xmlns:a16="http://schemas.microsoft.com/office/drawing/2014/main" id="{D7BFDECE-F88E-54F5-A423-418B63AF68EC}"/>
              </a:ext>
            </a:extLst>
          </p:cNvPr>
          <p:cNvSpPr txBox="1">
            <a:spLocks/>
          </p:cNvSpPr>
          <p:nvPr/>
        </p:nvSpPr>
        <p:spPr bwMode="auto">
          <a:xfrm>
            <a:off x="6190869" y="2737706"/>
            <a:ext cx="5568205" cy="681134"/>
          </a:xfrm>
          <a:prstGeom prst="rect">
            <a:avLst/>
          </a:prstGeom>
          <a:solidFill>
            <a:srgbClr val="FFFFFF">
              <a:lumMod val="95000"/>
            </a:srgbClr>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GB" sz="3600" b="1" i="0" u="none" strike="noStrike" kern="0" cap="none" spc="0" normalizeH="0" baseline="0" noProof="0" dirty="0">
                <a:ln>
                  <a:noFill/>
                </a:ln>
                <a:solidFill>
                  <a:srgbClr val="002748"/>
                </a:solidFill>
                <a:effectLst/>
                <a:uLnTx/>
                <a:uFillTx/>
                <a:latin typeface="Calibri" panose="020F0502020204030204" pitchFamily="34" charset="0"/>
                <a:ea typeface="Calibri" panose="020F0502020204030204" pitchFamily="34" charset="0"/>
                <a:cs typeface="Calibri" panose="020F0502020204030204" pitchFamily="34" charset="0"/>
              </a:rPr>
              <a:t>KEY MESSAGES</a:t>
            </a:r>
            <a:endParaRPr kumimoji="0" lang="en-GB" sz="2400" b="1" i="0" u="none" strike="noStrike" kern="0" cap="none" spc="0" normalizeH="0" baseline="0" noProof="0" dirty="0">
              <a:ln>
                <a:noFill/>
              </a:ln>
              <a:solidFill>
                <a:srgbClr val="002748"/>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279436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EA210-5D03-8490-1241-2C0B48E51A9A}"/>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9B90BFE-A1AB-E1C2-8A14-B8C411887E3C}"/>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fontScale="92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005A9E"/>
                </a:solidFill>
                <a:latin typeface="Calibri" panose="020F0502020204030204" pitchFamily="34" charset="0"/>
                <a:ea typeface="Calibri" panose="020F0502020204030204" pitchFamily="34" charset="0"/>
                <a:cs typeface="Times New Roman" panose="02020603050405020304" pitchFamily="18" charset="0"/>
              </a:rPr>
              <a:t>Abnormal blood sodium levels were not always acted on as they should have been, leading to under investigation, inappropriate treatments and poor overall management.</a:t>
            </a:r>
            <a:endPar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The data showed that 163/348 (46.8%) of patients with hyponatraemia should have had further investigations.</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Serum and urine osmolality results were available in 50% of patients within 3.5 hours and 9 hours respectively. </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Only 25/150 (16.7%) patients had cortisol samples collected between 8:00 am and 9:00 am.</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Training on hyponatraemia was better provided to foundation doctors (84.3%) compared to other grades of doctors (37.0%). </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Training on </a:t>
            </a:r>
            <a:r>
              <a:rPr lang="en-GB" dirty="0" err="1">
                <a:solidFill>
                  <a:srgbClr val="005A9E"/>
                </a:solidFill>
                <a:latin typeface="Calibri" panose="020F0502020204030204" pitchFamily="34" charset="0"/>
                <a:ea typeface="Calibri" panose="020F0502020204030204" pitchFamily="34" charset="0"/>
                <a:cs typeface="Times New Roman" panose="02020603050405020304" pitchFamily="18" charset="0"/>
              </a:rPr>
              <a:t>hypernatraemia</a:t>
            </a: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 was only provided in 14/99 (14.1%) hospitals.</a:t>
            </a:r>
            <a:endParaRPr lang="en-GB" dirty="0">
              <a:solidFill>
                <a:srgbClr val="005A9E"/>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9378AF0-BC3E-C84A-5A76-DEE5277E344D}"/>
              </a:ext>
            </a:extLst>
          </p:cNvPr>
          <p:cNvPicPr>
            <a:picLocks noChangeAspect="1"/>
          </p:cNvPicPr>
          <p:nvPr/>
        </p:nvPicPr>
        <p:blipFill>
          <a:blip r:embed="rId3"/>
          <a:srcRect l="6194" r="7967"/>
          <a:stretch>
            <a:fillRect/>
          </a:stretch>
        </p:blipFill>
        <p:spPr>
          <a:xfrm>
            <a:off x="99498" y="1445341"/>
            <a:ext cx="4167488" cy="3529781"/>
          </a:xfrm>
          <a:prstGeom prst="rect">
            <a:avLst/>
          </a:prstGeom>
          <a:effectLst>
            <a:softEdge rad="635000"/>
          </a:effectLst>
          <a:scene3d>
            <a:camera prst="orthographicFront"/>
            <a:lightRig rig="threePt" dir="t"/>
          </a:scene3d>
          <a:sp3d>
            <a:bevelT/>
          </a:sp3d>
        </p:spPr>
      </p:pic>
      <p:sp>
        <p:nvSpPr>
          <p:cNvPr id="5" name="Content Placeholder 2">
            <a:extLst>
              <a:ext uri="{FF2B5EF4-FFF2-40B4-BE49-F238E27FC236}">
                <a16:creationId xmlns:a16="http://schemas.microsoft.com/office/drawing/2014/main" id="{736CBF9C-A455-03BD-52C7-4FF72C61D802}"/>
              </a:ext>
            </a:extLst>
          </p:cNvPr>
          <p:cNvSpPr>
            <a:spLocks noGrp="1"/>
          </p:cNvSpPr>
          <p:nvPr>
            <p:ph idx="1"/>
          </p:nvPr>
        </p:nvSpPr>
        <p:spPr>
          <a:xfrm>
            <a:off x="1209368" y="126008"/>
            <a:ext cx="10852003" cy="1202048"/>
          </a:xfrm>
          <a:solidFill>
            <a:srgbClr val="005A9E"/>
          </a:solidFill>
          <a:ln w="38100">
            <a:noFill/>
          </a:ln>
          <a:scene3d>
            <a:camera prst="orthographicFront"/>
            <a:lightRig rig="threePt" dir="t"/>
          </a:scene3d>
          <a:sp3d>
            <a:bevelT/>
          </a:sp3d>
        </p:spPr>
        <p:txBody>
          <a:bodyPr anchor="ctr">
            <a:no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Develop care bundles and training to reduce variation in the assessment </a:t>
            </a:r>
          </a:p>
          <a:p>
            <a:pPr marL="0" indent="0">
              <a:buNone/>
            </a:pPr>
            <a:r>
              <a:rPr lang="en-GB" sz="2200" b="1" cap="all" dirty="0">
                <a:solidFill>
                  <a:schemeClr val="bg1"/>
                </a:solidFill>
                <a:latin typeface="Calibri" panose="020F0502020204030204" pitchFamily="34" charset="0"/>
                <a:cs typeface="Times New Roman" panose="02020603050405020304" pitchFamily="18" charset="0"/>
              </a:rPr>
              <a:t>and management of abnormal blood sodium levels.</a:t>
            </a:r>
          </a:p>
        </p:txBody>
      </p:sp>
      <p:sp>
        <p:nvSpPr>
          <p:cNvPr id="8" name="Content Placeholder 2">
            <a:extLst>
              <a:ext uri="{FF2B5EF4-FFF2-40B4-BE49-F238E27FC236}">
                <a16:creationId xmlns:a16="http://schemas.microsoft.com/office/drawing/2014/main" id="{65049848-F5BC-5353-D724-70D4674E50EA}"/>
              </a:ext>
            </a:extLst>
          </p:cNvPr>
          <p:cNvSpPr txBox="1">
            <a:spLocks/>
          </p:cNvSpPr>
          <p:nvPr/>
        </p:nvSpPr>
        <p:spPr bwMode="auto">
          <a:xfrm>
            <a:off x="122536" y="126007"/>
            <a:ext cx="1008174" cy="1202049"/>
          </a:xfrm>
          <a:prstGeom prst="rect">
            <a:avLst/>
          </a:prstGeom>
          <a:solidFill>
            <a:srgbClr val="005A9E"/>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1</a:t>
            </a:r>
          </a:p>
        </p:txBody>
      </p:sp>
    </p:spTree>
    <p:extLst>
      <p:ext uri="{BB962C8B-B14F-4D97-AF65-F5344CB8AC3E}">
        <p14:creationId xmlns:p14="http://schemas.microsoft.com/office/powerpoint/2010/main" val="3743655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86722-2B1B-14DE-24AC-4B202E120287}"/>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8CB8989-376C-6D5C-946D-09EDE1C49F77}"/>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005A9E"/>
                </a:solidFill>
                <a:latin typeface="Calibri" panose="020F0502020204030204" pitchFamily="34" charset="0"/>
                <a:ea typeface="Calibri" panose="020F0502020204030204" pitchFamily="34" charset="0"/>
                <a:cs typeface="Times New Roman" panose="02020603050405020304" pitchFamily="18" charset="0"/>
              </a:rPr>
              <a:t>Patients do not have consistent assessment of their fluid status and monitoring and/or recording of their fluid balance</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57/248 (23.0%) patients with hyponatraemia did not have an initial fluid status assessment documented.</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Point-of-care ultrasound (</a:t>
            </a:r>
            <a:r>
              <a:rPr lang="en-GB" dirty="0" err="1">
                <a:solidFill>
                  <a:srgbClr val="005A9E"/>
                </a:solidFill>
                <a:latin typeface="Calibri" panose="020F0502020204030204" pitchFamily="34" charset="0"/>
                <a:ea typeface="Calibri" panose="020F0502020204030204" pitchFamily="34" charset="0"/>
                <a:cs typeface="Times New Roman" panose="02020603050405020304" pitchFamily="18" charset="0"/>
              </a:rPr>
              <a:t>PoCUS</a:t>
            </a: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 was only used in three patients to assist in the initial fluid status assessment.</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Monitoring and documentation of fluid balance was inadequate in 99/267 (37.1%) patients.</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The accuracy of completion of fluid balance charts was only audited in 51/83 (61.4%) hospitals. </a:t>
            </a:r>
            <a:endParaRPr lang="en-GB" dirty="0">
              <a:solidFill>
                <a:srgbClr val="005A9E"/>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00E47E4-0071-AD3F-E23C-6BC1B9864DDA}"/>
              </a:ext>
            </a:extLst>
          </p:cNvPr>
          <p:cNvPicPr>
            <a:picLocks noChangeAspect="1"/>
          </p:cNvPicPr>
          <p:nvPr/>
        </p:nvPicPr>
        <p:blipFill>
          <a:blip r:embed="rId3"/>
          <a:srcRect l="6194" r="7967"/>
          <a:stretch>
            <a:fillRect/>
          </a:stretch>
        </p:blipFill>
        <p:spPr>
          <a:xfrm>
            <a:off x="99498" y="1445341"/>
            <a:ext cx="4167488" cy="3529781"/>
          </a:xfrm>
          <a:prstGeom prst="rect">
            <a:avLst/>
          </a:prstGeom>
          <a:effectLst>
            <a:softEdge rad="635000"/>
          </a:effectLst>
          <a:scene3d>
            <a:camera prst="orthographicFront"/>
            <a:lightRig rig="threePt" dir="t"/>
          </a:scene3d>
          <a:sp3d>
            <a:bevelT/>
          </a:sp3d>
        </p:spPr>
      </p:pic>
      <p:sp>
        <p:nvSpPr>
          <p:cNvPr id="5" name="Content Placeholder 2">
            <a:extLst>
              <a:ext uri="{FF2B5EF4-FFF2-40B4-BE49-F238E27FC236}">
                <a16:creationId xmlns:a16="http://schemas.microsoft.com/office/drawing/2014/main" id="{EBE77802-FF63-B43D-D753-8C8607B50351}"/>
              </a:ext>
            </a:extLst>
          </p:cNvPr>
          <p:cNvSpPr>
            <a:spLocks noGrp="1"/>
          </p:cNvSpPr>
          <p:nvPr>
            <p:ph idx="1"/>
          </p:nvPr>
        </p:nvSpPr>
        <p:spPr>
          <a:xfrm>
            <a:off x="1209368" y="126008"/>
            <a:ext cx="10852003" cy="1202048"/>
          </a:xfrm>
          <a:solidFill>
            <a:srgbClr val="005A9E"/>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Improve the clinical assessment of fluid status in all patients.</a:t>
            </a:r>
          </a:p>
        </p:txBody>
      </p:sp>
      <p:sp>
        <p:nvSpPr>
          <p:cNvPr id="8" name="Content Placeholder 2">
            <a:extLst>
              <a:ext uri="{FF2B5EF4-FFF2-40B4-BE49-F238E27FC236}">
                <a16:creationId xmlns:a16="http://schemas.microsoft.com/office/drawing/2014/main" id="{880F3060-654A-4206-7F30-2F5E3C675FBC}"/>
              </a:ext>
            </a:extLst>
          </p:cNvPr>
          <p:cNvSpPr txBox="1">
            <a:spLocks/>
          </p:cNvSpPr>
          <p:nvPr/>
        </p:nvSpPr>
        <p:spPr bwMode="auto">
          <a:xfrm>
            <a:off x="122536" y="126007"/>
            <a:ext cx="1008174" cy="1202049"/>
          </a:xfrm>
          <a:prstGeom prst="rect">
            <a:avLst/>
          </a:prstGeom>
          <a:solidFill>
            <a:srgbClr val="005A9E"/>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998627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70C0C-EBA6-C4FF-8636-BA9DA4F8F49C}"/>
            </a:ext>
          </a:extLst>
        </p:cNvPr>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DBDA422-1884-C78F-56BB-F9F8E2B321FE}"/>
              </a:ext>
            </a:extLst>
          </p:cNvPr>
          <p:cNvSpPr txBox="1">
            <a:spLocks/>
          </p:cNvSpPr>
          <p:nvPr/>
        </p:nvSpPr>
        <p:spPr bwMode="auto">
          <a:xfrm>
            <a:off x="4355690" y="1433447"/>
            <a:ext cx="7737987" cy="5278880"/>
          </a:xfrm>
          <a:prstGeom prst="rect">
            <a:avLst/>
          </a:prstGeom>
          <a:solidFill>
            <a:schemeClr val="bg1"/>
          </a:solidFill>
          <a:ln w="38100">
            <a:noFill/>
            <a:miter lim="800000"/>
            <a:headEnd/>
            <a:tailEnd/>
          </a:ln>
          <a:effectLst>
            <a:outerShdw blurRad="107950" dist="12700" dir="5400000" algn="ctr">
              <a:srgbClr val="00000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normAutofit/>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buNone/>
            </a:pPr>
            <a:endParaRPr lang="en-GB" sz="700" b="1" dirty="0">
              <a:solidFill>
                <a:srgbClr val="002364"/>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7000"/>
              </a:lnSpc>
              <a:spcAft>
                <a:spcPts val="800"/>
              </a:spcAft>
              <a:buNone/>
            </a:pPr>
            <a:r>
              <a:rPr lang="en-GB" i="1" dirty="0">
                <a:solidFill>
                  <a:srgbClr val="005A9E"/>
                </a:solidFill>
                <a:latin typeface="Calibri" panose="020F0502020204030204" pitchFamily="34" charset="0"/>
                <a:ea typeface="Calibri" panose="020F0502020204030204" pitchFamily="34" charset="0"/>
                <a:cs typeface="Times New Roman" panose="02020603050405020304" pitchFamily="18" charset="0"/>
              </a:rPr>
              <a:t>Frequently, results from point-of-care testing are not directly linked into the hospital laboratory electronic reporting system leading to delays in treatment.</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There were delays in the initial treatment of patients with emergency admission hyponatraemia (64/255; 25.1%). </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Data showed 92.5% (357/386) of initial hyponatraemia results were done by laboratory testing rather than POC.</a:t>
            </a:r>
          </a:p>
          <a:p>
            <a:pPr>
              <a:lnSpc>
                <a:spcPct val="107000"/>
              </a:lnSpc>
              <a:spcAft>
                <a:spcPts val="800"/>
              </a:spcAft>
            </a:pPr>
            <a:r>
              <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rPr>
              <a:t>Point-of-care (POC) testing results are typically available more rapidly than formal laboratory testing results. </a:t>
            </a:r>
          </a:p>
          <a:p>
            <a:pPr>
              <a:lnSpc>
                <a:spcPct val="107000"/>
              </a:lnSpc>
              <a:spcAft>
                <a:spcPts val="800"/>
              </a:spcAft>
            </a:pPr>
            <a:endParaRPr lang="en-GB" dirty="0">
              <a:solidFill>
                <a:srgbClr val="005A9E"/>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8F34A9A-166F-4CCC-7122-EA05C05C3852}"/>
              </a:ext>
            </a:extLst>
          </p:cNvPr>
          <p:cNvPicPr>
            <a:picLocks noChangeAspect="1"/>
          </p:cNvPicPr>
          <p:nvPr/>
        </p:nvPicPr>
        <p:blipFill>
          <a:blip r:embed="rId3"/>
          <a:srcRect l="6194" r="7967"/>
          <a:stretch>
            <a:fillRect/>
          </a:stretch>
        </p:blipFill>
        <p:spPr>
          <a:xfrm>
            <a:off x="99498" y="1445341"/>
            <a:ext cx="4167488" cy="3529781"/>
          </a:xfrm>
          <a:prstGeom prst="rect">
            <a:avLst/>
          </a:prstGeom>
          <a:effectLst>
            <a:softEdge rad="635000"/>
          </a:effectLst>
          <a:scene3d>
            <a:camera prst="orthographicFront"/>
            <a:lightRig rig="threePt" dir="t"/>
          </a:scene3d>
          <a:sp3d>
            <a:bevelT/>
          </a:sp3d>
        </p:spPr>
      </p:pic>
      <p:sp>
        <p:nvSpPr>
          <p:cNvPr id="5" name="Content Placeholder 2">
            <a:extLst>
              <a:ext uri="{FF2B5EF4-FFF2-40B4-BE49-F238E27FC236}">
                <a16:creationId xmlns:a16="http://schemas.microsoft.com/office/drawing/2014/main" id="{227966DF-33C5-0B41-ECBE-EFB18BE6D91B}"/>
              </a:ext>
            </a:extLst>
          </p:cNvPr>
          <p:cNvSpPr>
            <a:spLocks noGrp="1"/>
          </p:cNvSpPr>
          <p:nvPr>
            <p:ph idx="1"/>
          </p:nvPr>
        </p:nvSpPr>
        <p:spPr>
          <a:xfrm>
            <a:off x="1209368" y="126008"/>
            <a:ext cx="10852003" cy="1202048"/>
          </a:xfrm>
          <a:solidFill>
            <a:srgbClr val="005A9E"/>
          </a:solidFill>
          <a:ln w="38100">
            <a:noFill/>
          </a:ln>
          <a:scene3d>
            <a:camera prst="orthographicFront"/>
            <a:lightRig rig="threePt" dir="t"/>
          </a:scene3d>
          <a:sp3d>
            <a:bevelT/>
          </a:sp3d>
        </p:spPr>
        <p:txBody>
          <a:bodyPr anchor="ctr">
            <a:normAutofit/>
          </a:bodyPr>
          <a:lstStyle/>
          <a:p>
            <a:pPr marL="0" indent="0">
              <a:buNone/>
            </a:pPr>
            <a:r>
              <a:rPr lang="en-GB" sz="2200" b="1" cap="all" dirty="0">
                <a:solidFill>
                  <a:schemeClr val="bg1"/>
                </a:solidFill>
                <a:latin typeface="Calibri" panose="020F0502020204030204" pitchFamily="34" charset="0"/>
                <a:cs typeface="Times New Roman" panose="02020603050405020304" pitchFamily="18" charset="0"/>
              </a:rPr>
              <a:t>Integrate test results into patient electronic records to help identify trends in blood sodium levels.</a:t>
            </a:r>
          </a:p>
        </p:txBody>
      </p:sp>
      <p:sp>
        <p:nvSpPr>
          <p:cNvPr id="8" name="Content Placeholder 2">
            <a:extLst>
              <a:ext uri="{FF2B5EF4-FFF2-40B4-BE49-F238E27FC236}">
                <a16:creationId xmlns:a16="http://schemas.microsoft.com/office/drawing/2014/main" id="{907E3F1D-2732-4B30-64B9-4E2B51F08766}"/>
              </a:ext>
            </a:extLst>
          </p:cNvPr>
          <p:cNvSpPr txBox="1">
            <a:spLocks/>
          </p:cNvSpPr>
          <p:nvPr/>
        </p:nvSpPr>
        <p:spPr bwMode="auto">
          <a:xfrm>
            <a:off x="122536" y="126007"/>
            <a:ext cx="1008174" cy="1202049"/>
          </a:xfrm>
          <a:prstGeom prst="rect">
            <a:avLst/>
          </a:prstGeom>
          <a:solidFill>
            <a:srgbClr val="005A9E"/>
          </a:solidFill>
          <a:ln w="38100">
            <a:noFill/>
            <a:miter lim="800000"/>
            <a:headEnd/>
            <a:tailEnd/>
          </a:ln>
          <a:scene3d>
            <a:camera prst="orthographicFront"/>
            <a:lightRig rig="threePt" dir="t"/>
          </a:scene3d>
          <a:sp3d>
            <a:bevelT/>
          </a:sp3d>
        </p:spPr>
        <p:txBody>
          <a:bodyPr vert="horz" wrap="square" lIns="91440" tIns="45720" rIns="91440" bIns="45720" numCol="1" anchor="ctr" anchorCtr="0" compatLnSpc="1">
            <a:prstTxWarp prst="textNoShape">
              <a:avLst/>
            </a:prstTxWarp>
            <a:normAutofit fontScale="77500" lnSpcReduction="20000"/>
          </a:bodyPr>
          <a:lst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a:lstStyle>
          <a:p>
            <a:pPr marL="0" indent="0" algn="ctr">
              <a:lnSpc>
                <a:spcPct val="120000"/>
              </a:lnSpc>
              <a:buFontTx/>
              <a:buNone/>
            </a:pPr>
            <a:r>
              <a:rPr lang="en-US" sz="8800" kern="0" dirty="0">
                <a:solidFill>
                  <a:schemeClr val="bg1"/>
                </a:solidFill>
                <a:latin typeface="Calibri" panose="020F0502020204030204" pitchFamily="34" charset="0"/>
                <a:cs typeface="Calibri" panose="020F0502020204030204" pitchFamily="34" charset="0"/>
              </a:rPr>
              <a:t>3</a:t>
            </a:r>
          </a:p>
        </p:txBody>
      </p:sp>
    </p:spTree>
    <p:extLst>
      <p:ext uri="{BB962C8B-B14F-4D97-AF65-F5344CB8AC3E}">
        <p14:creationId xmlns:p14="http://schemas.microsoft.com/office/powerpoint/2010/main" val="666841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PRESENTATION_ID" val="f7069973-aa87-4c00-a839-49fc856dbf25"/>
  <p:tag name="SLIDO_APP_VERSION" val="0.16.0.11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23454</TotalTime>
  <Words>2237</Words>
  <Application>Microsoft Office PowerPoint</Application>
  <PresentationFormat>Widescreen</PresentationFormat>
  <Paragraphs>148</Paragraphs>
  <Slides>19</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Default Design</vt:lpstr>
      <vt:lpstr>PowerPoint Presentation</vt:lpstr>
      <vt:lpstr>PowerPoint Presentation</vt:lpstr>
      <vt:lpstr>Data returns</vt:lpstr>
      <vt:lpstr>Age distribution of patients coded for hyponatraemia or hypernatraemia in the total study population</vt:lpstr>
      <vt:lpstr>Overall quality of rehabilitation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Reduce variation in the assessment and management of abnormal blood sodium levels.</vt:lpstr>
      <vt:lpstr>Standardise the assessment and recording of fluid status in all patients with abnormal blood sodium levels.</vt:lpstr>
      <vt:lpstr>Integrate point-of-care testing results into patient electronic records.</vt:lpstr>
      <vt:lpstr>Standardise the use of hypertonic saline in the management of hyponatraemia. </vt:lpstr>
      <vt:lpstr>Raise awareness of the importance of documenting and communicating all medication changes .</vt:lpstr>
      <vt:lpstr>PowerPoint Presentation</vt:lpstr>
      <vt:lpstr>PowerPoint Presentation</vt:lpstr>
    </vt:vector>
  </TitlesOfParts>
  <Company>NCEPOD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Kidney Injury</dc:title>
  <dc:creator>Marisa Mason</dc:creator>
  <cp:lastModifiedBy>Neil Smith</cp:lastModifiedBy>
  <cp:revision>484</cp:revision>
  <cp:lastPrinted>2022-09-07T09:54:58Z</cp:lastPrinted>
  <dcterms:created xsi:type="dcterms:W3CDTF">2008-11-02T22:09:09Z</dcterms:created>
  <dcterms:modified xsi:type="dcterms:W3CDTF">2025-10-07T19:54:43Z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PresentationID">
    <vt:lpwstr>f7069973-aa87-4c00-a839-49fc856dbf25</vt:lpwstr>
  </property>
  <property fmtid="{D5CDD505-2E9C-101B-9397-08002B2CF9AE}" pid="3" name="SlidoAppVersion">
    <vt:lpwstr>0.16.0.1124</vt:lpwstr>
  </property>
</Properties>
</file>